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2" r:id="rId1"/>
    <p:sldMasterId id="2147483684" r:id="rId2"/>
  </p:sldMasterIdLst>
  <p:notesMasterIdLst>
    <p:notesMasterId r:id="rId40"/>
  </p:notesMasterIdLst>
  <p:sldIdLst>
    <p:sldId id="257" r:id="rId3"/>
    <p:sldId id="258" r:id="rId4"/>
    <p:sldId id="293" r:id="rId5"/>
    <p:sldId id="292" r:id="rId6"/>
    <p:sldId id="351" r:id="rId7"/>
    <p:sldId id="295" r:id="rId8"/>
    <p:sldId id="384" r:id="rId9"/>
    <p:sldId id="385" r:id="rId10"/>
    <p:sldId id="386" r:id="rId11"/>
    <p:sldId id="302" r:id="rId12"/>
    <p:sldId id="387" r:id="rId13"/>
    <p:sldId id="303" r:id="rId14"/>
    <p:sldId id="388" r:id="rId15"/>
    <p:sldId id="391" r:id="rId16"/>
    <p:sldId id="389" r:id="rId17"/>
    <p:sldId id="408" r:id="rId18"/>
    <p:sldId id="390" r:id="rId19"/>
    <p:sldId id="297" r:id="rId20"/>
    <p:sldId id="392" r:id="rId21"/>
    <p:sldId id="340" r:id="rId22"/>
    <p:sldId id="393" r:id="rId23"/>
    <p:sldId id="394" r:id="rId24"/>
    <p:sldId id="338" r:id="rId25"/>
    <p:sldId id="395" r:id="rId26"/>
    <p:sldId id="396" r:id="rId27"/>
    <p:sldId id="397" r:id="rId28"/>
    <p:sldId id="398" r:id="rId29"/>
    <p:sldId id="399" r:id="rId30"/>
    <p:sldId id="400" r:id="rId31"/>
    <p:sldId id="401" r:id="rId32"/>
    <p:sldId id="402" r:id="rId33"/>
    <p:sldId id="403" r:id="rId34"/>
    <p:sldId id="307" r:id="rId35"/>
    <p:sldId id="404" r:id="rId36"/>
    <p:sldId id="405" r:id="rId37"/>
    <p:sldId id="406" r:id="rId38"/>
    <p:sldId id="407"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25C"/>
    <a:srgbClr val="5BCCDF"/>
    <a:srgbClr val="F2FBFC"/>
    <a:srgbClr val="FD67C7"/>
    <a:srgbClr val="356AC1"/>
    <a:srgbClr val="DCF4F8"/>
    <a:srgbClr val="183059"/>
    <a:srgbClr val="99DFEB"/>
    <a:srgbClr val="DFDFDF"/>
    <a:srgbClr val="30C1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90" autoAdjust="0"/>
    <p:restoredTop sz="72516" autoAdjust="0"/>
  </p:normalViewPr>
  <p:slideViewPr>
    <p:cSldViewPr snapToGrid="0">
      <p:cViewPr varScale="1">
        <p:scale>
          <a:sx n="82" d="100"/>
          <a:sy n="82" d="100"/>
        </p:scale>
        <p:origin x="2052" y="96"/>
      </p:cViewPr>
      <p:guideLst/>
    </p:cSldViewPr>
  </p:slideViewPr>
  <p:notesTextViewPr>
    <p:cViewPr>
      <p:scale>
        <a:sx n="1" d="1"/>
        <a:sy n="1" d="1"/>
      </p:scale>
      <p:origin x="0" y="0"/>
    </p:cViewPr>
  </p:notesTextViewPr>
  <p:sorterViewPr>
    <p:cViewPr varScale="1">
      <p:scale>
        <a:sx n="100" d="100"/>
        <a:sy n="100" d="100"/>
      </p:scale>
      <p:origin x="0" y="-677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5/8/2019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www.sciencedirect.com/science/article/pii/S0735109716326948#bib3" TargetMode="External"/><Relationship Id="rId13" Type="http://schemas.openxmlformats.org/officeDocument/2006/relationships/hyperlink" Target="https://www.sciencedirect.com/science/article/pii/S0735109716326948#bib6" TargetMode="External"/><Relationship Id="rId18" Type="http://schemas.openxmlformats.org/officeDocument/2006/relationships/hyperlink" Target="https://www.sciencedirect.com/topics/nursing-and-health-professions/dialysis-membrane" TargetMode="External"/><Relationship Id="rId26" Type="http://schemas.openxmlformats.org/officeDocument/2006/relationships/hyperlink" Target="https://www.sciencedirect.com/topics/nursing-and-health-professions/anticoagulation" TargetMode="External"/><Relationship Id="rId3" Type="http://schemas.openxmlformats.org/officeDocument/2006/relationships/hyperlink" Target="https://www.sciencedirect.com/topics/nursing-and-health-professions/atrial-fibrillation" TargetMode="External"/><Relationship Id="rId21" Type="http://schemas.openxmlformats.org/officeDocument/2006/relationships/hyperlink" Target="https://www.sciencedirect.com/topics/nursing-and-health-professions/american-nurses-association" TargetMode="External"/><Relationship Id="rId7" Type="http://schemas.openxmlformats.org/officeDocument/2006/relationships/hyperlink" Target="https://www.sciencedirect.com/science/article/pii/S0735109716326948#bib2" TargetMode="External"/><Relationship Id="rId12" Type="http://schemas.openxmlformats.org/officeDocument/2006/relationships/hyperlink" Target="https://www.sciencedirect.com/topics/nursing-and-health-professions/thrombocyte-dysfunction" TargetMode="External"/><Relationship Id="rId17" Type="http://schemas.openxmlformats.org/officeDocument/2006/relationships/hyperlink" Target="https://www.sciencedirect.com/topics/nursing-and-health-professions/cannulation" TargetMode="External"/><Relationship Id="rId25" Type="http://schemas.openxmlformats.org/officeDocument/2006/relationships/hyperlink" Target="https://www.sciencedirect.com/topics/nursing-and-health-professions/dialysis" TargetMode="External"/><Relationship Id="rId2" Type="http://schemas.openxmlformats.org/officeDocument/2006/relationships/slide" Target="../slides/slide27.xml"/><Relationship Id="rId16" Type="http://schemas.openxmlformats.org/officeDocument/2006/relationships/hyperlink" Target="https://www.sciencedirect.com/topics/nursing-and-health-professions/vascular-access" TargetMode="External"/><Relationship Id="rId20" Type="http://schemas.openxmlformats.org/officeDocument/2006/relationships/hyperlink" Target="https://www.sciencedirect.com/topics/nursing-and-health-professions/food-and-drug-administration" TargetMode="External"/><Relationship Id="rId29" Type="http://schemas.openxmlformats.org/officeDocument/2006/relationships/hyperlink" Target="https://www.sciencedirect.com/topics/nursing-and-health-professions/rivaroxaban" TargetMode="External"/><Relationship Id="rId1" Type="http://schemas.openxmlformats.org/officeDocument/2006/relationships/notesMaster" Target="../notesMasters/notesMaster1.xml"/><Relationship Id="rId6" Type="http://schemas.openxmlformats.org/officeDocument/2006/relationships/hyperlink" Target="https://www.sciencedirect.com/science/article/pii/S0735109716326948#bib1" TargetMode="External"/><Relationship Id="rId11" Type="http://schemas.openxmlformats.org/officeDocument/2006/relationships/hyperlink" Target="https://www.sciencedirect.com/topics/nursing-and-health-professions/chronic-kidney-failure" TargetMode="External"/><Relationship Id="rId24" Type="http://schemas.openxmlformats.org/officeDocument/2006/relationships/hyperlink" Target="https://www.sciencedirect.com/science/article/pii/S0735109716326948#bib9" TargetMode="External"/><Relationship Id="rId5" Type="http://schemas.openxmlformats.org/officeDocument/2006/relationships/hyperlink" Target="https://www.sciencedirect.com/topics/nursing-and-health-professions/warfarin" TargetMode="External"/><Relationship Id="rId15" Type="http://schemas.openxmlformats.org/officeDocument/2006/relationships/hyperlink" Target="https://www.sciencedirect.com/topics/nursing-and-health-professions/hemodialysis" TargetMode="External"/><Relationship Id="rId23" Type="http://schemas.openxmlformats.org/officeDocument/2006/relationships/hyperlink" Target="https://www.sciencedirect.com/science/article/pii/S0735109716326948#bib8" TargetMode="External"/><Relationship Id="rId28" Type="http://schemas.openxmlformats.org/officeDocument/2006/relationships/hyperlink" Target="https://www.sciencedirect.com/topics/nursing-and-health-professions/apixaban" TargetMode="External"/><Relationship Id="rId10" Type="http://schemas.openxmlformats.org/officeDocument/2006/relationships/hyperlink" Target="https://www.sciencedirect.com/science/article/pii/S0735109716326948#bib5" TargetMode="External"/><Relationship Id="rId19" Type="http://schemas.openxmlformats.org/officeDocument/2006/relationships/hyperlink" Target="https://www.sciencedirect.com/topics/nursing-and-health-professions/end-stage-renal-disease" TargetMode="External"/><Relationship Id="rId31" Type="http://schemas.openxmlformats.org/officeDocument/2006/relationships/hyperlink" Target="https://www.sciencedirect.com/topics/nursing-and-health-professions/edoxaban" TargetMode="External"/><Relationship Id="rId4" Type="http://schemas.openxmlformats.org/officeDocument/2006/relationships/hyperlink" Target="https://www.sciencedirect.com/topics/nursing-and-health-professions/anticoagulant-agent" TargetMode="External"/><Relationship Id="rId9" Type="http://schemas.openxmlformats.org/officeDocument/2006/relationships/hyperlink" Target="https://www.sciencedirect.com/science/article/pii/S0735109716326948#bib4" TargetMode="External"/><Relationship Id="rId14" Type="http://schemas.openxmlformats.org/officeDocument/2006/relationships/hyperlink" Target="https://www.sciencedirect.com/science/article/pii/S0735109716326948#bib7" TargetMode="External"/><Relationship Id="rId22" Type="http://schemas.openxmlformats.org/officeDocument/2006/relationships/hyperlink" Target="https://www.sciencedirect.com/topics/nursing-and-health-professions/heart-rhythm" TargetMode="External"/><Relationship Id="rId27" Type="http://schemas.openxmlformats.org/officeDocument/2006/relationships/hyperlink" Target="https://www.sciencedirect.com/science/article/pii/S0735109716326948#fig1" TargetMode="External"/><Relationship Id="rId30" Type="http://schemas.openxmlformats.org/officeDocument/2006/relationships/hyperlink" Target="https://www.sciencedirect.com/topics/nursing-and-health-professions/dabigatran"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sciencedirect.com/science/article/pii/S0735109716326948#bib17"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sciencedirect.com/science/article/pii/S0735109716326948#bib64"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dirty="0"/>
              <a:t>Indispensable slide summarizing the criteria for a dosage adjustment from the default higher dosage for the different DOACs currently available in Canada</a:t>
            </a:r>
          </a:p>
          <a:p>
            <a:pPr marL="171450" indent="-171450">
              <a:buFont typeface="Arial"/>
              <a:buChar char="•"/>
            </a:pPr>
            <a:r>
              <a:rPr lang="en-US" sz="1000" dirty="0" err="1"/>
              <a:t>CrCl</a:t>
            </a:r>
            <a:r>
              <a:rPr lang="en-US" sz="1000" dirty="0"/>
              <a:t> is</a:t>
            </a:r>
            <a:r>
              <a:rPr lang="en-US" sz="1000" baseline="0" dirty="0"/>
              <a:t> calculated using the </a:t>
            </a:r>
            <a:r>
              <a:rPr lang="en-US" sz="1000" baseline="0" dirty="0" err="1"/>
              <a:t>Cockgroft</a:t>
            </a:r>
            <a:r>
              <a:rPr lang="en-US" sz="1000" baseline="0" dirty="0"/>
              <a:t> Gault formula</a:t>
            </a:r>
            <a:endParaRPr lang="en-US" sz="1000" dirty="0"/>
          </a:p>
          <a:p>
            <a:pPr marL="171450" indent="-171450">
              <a:buFont typeface="Arial"/>
              <a:buChar char="•"/>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632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Initiation</a:t>
            </a:r>
            <a:r>
              <a:rPr lang="en-US" sz="1000" baseline="0" dirty="0"/>
              <a:t> of  DOAC is not generally recommended in Canada below an eGFR of 30 ml/min/1.73 m</a:t>
            </a:r>
            <a:r>
              <a:rPr lang="en-US" sz="1000" baseline="30000" dirty="0"/>
              <a:t>2. </a:t>
            </a:r>
            <a:r>
              <a:rPr lang="en-US" sz="1000" baseline="0" dirty="0"/>
              <a:t> However, some AF patients with CRF have period of acute exacerbation when their GFR drops transiently below 30 ml/min/1.73m</a:t>
            </a:r>
            <a:r>
              <a:rPr lang="en-US" sz="1000" baseline="30000" dirty="0"/>
              <a:t>2</a:t>
            </a:r>
            <a:r>
              <a:rPr lang="en-US" sz="1000" baseline="0" dirty="0"/>
              <a:t>.  Since some DOACs have a low renal elimination rate (e.g. apixaban = 25%), many will feel comfortable continuing them in this setting while carefully monitoring renal function at least every 3 months or even more frequently in some cases.  The reasoning is that there is an even greater risk of bleeding on warfarin in stage 4-5 CRF than on a DOAC with low renal clearance.  It is important for the speaker to highlight that the foregoing is based on the pharmacokinetic properties of DOACs and that these advanced renal failure patients with low GFR under 25 ml/min/1.73 m</a:t>
            </a:r>
            <a:r>
              <a:rPr lang="en-US" sz="1000" baseline="30000" dirty="0"/>
              <a:t>2</a:t>
            </a:r>
            <a:r>
              <a:rPr lang="en-US" sz="1000" baseline="0" dirty="0"/>
              <a:t> were excluded from the pivotal DOAC vs warfarin trials. (AUTHOR’S OPINION)</a:t>
            </a:r>
            <a:endParaRPr lang="en-CA" sz="1000" dirty="0"/>
          </a:p>
          <a:p>
            <a:endParaRPr lang="en-CA" altLang="en-US" sz="1000" b="1" dirty="0"/>
          </a:p>
          <a:p>
            <a:endParaRPr lang="de-DE" sz="1000" b="1" dirty="0"/>
          </a:p>
          <a:p>
            <a:endParaRPr lang="en-US" altLang="en-US" sz="1000" b="0" dirty="0"/>
          </a:p>
          <a:p>
            <a:pPr marL="171450" indent="-171450">
              <a:buFont typeface="Arial"/>
              <a:buChar char="•"/>
            </a:pPr>
            <a:r>
              <a:rPr lang="en-US" altLang="en-US" sz="1000" b="0" dirty="0"/>
              <a:t>Absolute creatinine of 133 mmol/L</a:t>
            </a:r>
            <a:r>
              <a:rPr lang="en-US" altLang="en-US" sz="1000" b="0" baseline="0" dirty="0"/>
              <a:t> is used in the “ABC” criteria for apixaban dosage adjustment from 5 mg bid to 2.5 mg bid.  Calculation of eGFR or </a:t>
            </a:r>
            <a:r>
              <a:rPr lang="en-US" altLang="en-US" sz="1000" b="0" baseline="0" dirty="0" err="1"/>
              <a:t>CrCl</a:t>
            </a:r>
            <a:r>
              <a:rPr lang="en-US" altLang="en-US" sz="1000" b="0" baseline="0" dirty="0"/>
              <a:t> was NOT required in the RCTs (ARISTOTLE and AVEROES).  Applying the two of three “ABC” criteria may thus be simpler than with the other three DOACs.</a:t>
            </a:r>
          </a:p>
          <a:p>
            <a:pPr marL="171450" indent="-171450">
              <a:buFont typeface="Arial"/>
              <a:buChar char="•"/>
            </a:pPr>
            <a:r>
              <a:rPr lang="en-US" altLang="en-US" sz="1000" b="0" baseline="0" dirty="0"/>
              <a:t>While Canadian laboratories generally provide an eGFR using the CKD-EPI equation, DOAC RCTs used </a:t>
            </a:r>
            <a:r>
              <a:rPr lang="en-US" altLang="en-US" sz="1000" b="0" baseline="0" dirty="0" err="1"/>
              <a:t>CrCl</a:t>
            </a:r>
            <a:r>
              <a:rPr lang="en-US" altLang="en-US" sz="1000" b="0" baseline="0" dirty="0"/>
              <a:t> calculated with the </a:t>
            </a:r>
            <a:r>
              <a:rPr lang="en-US" altLang="en-US" sz="1000" b="0" baseline="0" dirty="0" err="1"/>
              <a:t>Cockgroft</a:t>
            </a:r>
            <a:r>
              <a:rPr lang="en-US" altLang="en-US" sz="1000" b="0" baseline="0" dirty="0"/>
              <a:t> Gault equation for dosage adjustment. </a:t>
            </a:r>
          </a:p>
          <a:p>
            <a:pPr marL="171450" indent="-171450">
              <a:buFont typeface="Arial"/>
              <a:buChar char="•"/>
            </a:pPr>
            <a:r>
              <a:rPr lang="en-US" altLang="en-US" sz="1000" b="0" baseline="0" dirty="0"/>
              <a:t>Physicians prescribing an anti </a:t>
            </a:r>
            <a:r>
              <a:rPr lang="en-US" altLang="en-US" sz="1000" b="0" baseline="0" dirty="0" err="1"/>
              <a:t>Xa</a:t>
            </a:r>
            <a:r>
              <a:rPr lang="en-US" altLang="en-US" sz="1000" b="0" baseline="0" dirty="0"/>
              <a:t> inhibitor (rivaroxaban, dabigatran, </a:t>
            </a:r>
            <a:r>
              <a:rPr lang="en-US" altLang="en-US" sz="1000" b="0" baseline="0" dirty="0" err="1"/>
              <a:t>edoxaban</a:t>
            </a:r>
            <a:r>
              <a:rPr lang="en-US" altLang="en-US" sz="1000" b="0" baseline="0" dirty="0"/>
              <a:t>) can use the Thrombosis Canada “Tools” app to readily calculate </a:t>
            </a:r>
            <a:r>
              <a:rPr lang="en-US" altLang="en-US" sz="1000" b="0" baseline="0" dirty="0" err="1"/>
              <a:t>CrCl</a:t>
            </a:r>
            <a:r>
              <a:rPr lang="en-US" altLang="en-US" sz="1000" b="0" baseline="0" dirty="0"/>
              <a:t> from gender, age, weight (Kg) and creatinine (mmol/L).</a:t>
            </a:r>
          </a:p>
          <a:p>
            <a:pPr marL="171450" indent="-171450">
              <a:buFont typeface="Arial"/>
              <a:buChar char="•"/>
            </a:pPr>
            <a:r>
              <a:rPr lang="en-CA" altLang="en-US" sz="1000" b="0" dirty="0"/>
              <a:t>apixaban dosing is independent of eGFR, i.e. dependent on absolute Cr concentration, so in a way simpler since the other DOACS RCTs used cockloft gault but current lab reports use CKD Epi, not the same</a:t>
            </a:r>
            <a:endParaRPr lang="en-US" altLang="en-US" sz="1000" b="0" dirty="0"/>
          </a:p>
          <a:p>
            <a:endParaRPr lang="en-CA" altLang="en-US" sz="1000" b="1" dirty="0"/>
          </a:p>
          <a:p>
            <a:endParaRPr lang="de-DE" sz="1000" b="1" dirty="0"/>
          </a:p>
          <a:p>
            <a:endParaRPr lang="en-US" altLang="en-US" sz="1000" b="1" dirty="0"/>
          </a:p>
          <a:p>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9325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nl-NL" sz="1000" b="0" dirty="0">
                <a:solidFill>
                  <a:schemeClr val="bg1"/>
                </a:solidFill>
                <a:latin typeface="Candara" pitchFamily="34" charset="0"/>
              </a:rPr>
              <a:t>Reviewing the data:  Outcomes of  Apixaban</a:t>
            </a:r>
          </a:p>
          <a:p>
            <a:r>
              <a:rPr lang="nl-NL" sz="1000" b="0" dirty="0">
                <a:solidFill>
                  <a:schemeClr val="bg1"/>
                </a:solidFill>
                <a:latin typeface="Candara" pitchFamily="34" charset="0"/>
              </a:rPr>
              <a:t>ARISTOTLE</a:t>
            </a:r>
            <a:r>
              <a:rPr lang="nl-NL" sz="1000" b="0" baseline="0" dirty="0">
                <a:solidFill>
                  <a:schemeClr val="bg1"/>
                </a:solidFill>
                <a:latin typeface="Candara" pitchFamily="34" charset="0"/>
              </a:rPr>
              <a:t> </a:t>
            </a:r>
            <a:r>
              <a:rPr lang="nl-NL" sz="1000" b="0" dirty="0">
                <a:solidFill>
                  <a:schemeClr val="bg1"/>
                </a:solidFill>
                <a:latin typeface="Candara" pitchFamily="34" charset="0"/>
              </a:rPr>
              <a:t>according to renal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000" b="1" dirty="0">
                <a:solidFill>
                  <a:schemeClr val="tx2"/>
                </a:solidFill>
              </a:rPr>
              <a:t>No interactions </a:t>
            </a:r>
            <a:r>
              <a:rPr lang="en-CA" sz="1000" dirty="0">
                <a:solidFill>
                  <a:schemeClr val="tx2"/>
                </a:solidFill>
              </a:rPr>
              <a:t>between levels of </a:t>
            </a:r>
            <a:r>
              <a:rPr lang="en-CA" sz="1000" dirty="0" err="1">
                <a:solidFill>
                  <a:schemeClr val="tx2"/>
                </a:solidFill>
              </a:rPr>
              <a:t>CrCl</a:t>
            </a:r>
            <a:r>
              <a:rPr lang="en-CA" sz="1000" dirty="0">
                <a:solidFill>
                  <a:schemeClr val="tx2"/>
                </a:solidFill>
              </a:rPr>
              <a:t> (&lt;50, 50-80, &gt;80) and the efficacy or bleeding risk of DOACs vs. warfarin, but </a:t>
            </a:r>
            <a:r>
              <a:rPr lang="en-CA" sz="1000" b="1" dirty="0">
                <a:solidFill>
                  <a:schemeClr val="tx2"/>
                </a:solidFill>
              </a:rPr>
              <a:t>RRR of major bleeding with apixaban vs. warfarin significantly greater when </a:t>
            </a:r>
            <a:r>
              <a:rPr lang="en-CA" sz="1000" b="1" dirty="0" err="1">
                <a:solidFill>
                  <a:schemeClr val="tx2"/>
                </a:solidFill>
              </a:rPr>
              <a:t>CrCl</a:t>
            </a:r>
            <a:r>
              <a:rPr lang="en-CA" sz="1000" b="1" dirty="0">
                <a:solidFill>
                  <a:schemeClr val="tx2"/>
                </a:solidFill>
              </a:rPr>
              <a:t> </a:t>
            </a:r>
            <a:r>
              <a:rPr kumimoji="0" lang="en-CA" altLang="en-US" sz="1000" b="0" i="0" u="none" strike="noStrike" cap="none" normalizeH="0" baseline="0" dirty="0">
                <a:ln>
                  <a:noFill/>
                </a:ln>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rPr>
              <a:t>≤</a:t>
            </a:r>
            <a:r>
              <a:rPr lang="en-CA" sz="1000" b="1" dirty="0">
                <a:solidFill>
                  <a:schemeClr val="tx2"/>
                </a:solidFill>
              </a:rPr>
              <a:t>50</a:t>
            </a:r>
          </a:p>
          <a:p>
            <a:endParaRPr lang="en-CA" altLang="en-US" sz="1000" b="1" dirty="0"/>
          </a:p>
          <a:p>
            <a:endParaRPr lang="de-DE" sz="1000" b="1" dirty="0"/>
          </a:p>
          <a:p>
            <a:endParaRPr lang="en-US" altLang="en-US" sz="1000" b="1" dirty="0"/>
          </a:p>
          <a:p>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2826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nl-NL" sz="1000" b="0" dirty="0">
                <a:solidFill>
                  <a:schemeClr val="bg1"/>
                </a:solidFill>
                <a:latin typeface="Candara" pitchFamily="34" charset="0"/>
              </a:rPr>
              <a:t>Reviewing the data:  Outcomes of  Dabigatran 110</a:t>
            </a:r>
            <a:r>
              <a:rPr lang="nl-NL" sz="1000" b="0" baseline="0" dirty="0">
                <a:solidFill>
                  <a:schemeClr val="bg1"/>
                </a:solidFill>
                <a:latin typeface="Candara" pitchFamily="34" charset="0"/>
              </a:rPr>
              <a:t> &amp; 150 mg </a:t>
            </a:r>
            <a:endParaRPr lang="nl-NL" sz="1000" b="0" dirty="0">
              <a:solidFill>
                <a:schemeClr val="bg1"/>
              </a:solidFill>
              <a:latin typeface="Candara" pitchFamily="34" charset="0"/>
            </a:endParaRPr>
          </a:p>
          <a:p>
            <a:r>
              <a:rPr lang="nl-NL" sz="1000" b="0" dirty="0">
                <a:solidFill>
                  <a:schemeClr val="bg1"/>
                </a:solidFill>
                <a:latin typeface="Candara" pitchFamily="34" charset="0"/>
              </a:rPr>
              <a:t>RE-LY according to renal function</a:t>
            </a:r>
            <a:endParaRPr lang="en-US" sz="1000" b="0" dirty="0">
              <a:solidFill>
                <a:schemeClr val="bg1"/>
              </a:solidFill>
              <a:latin typeface="Candara" pitchFamily="34" charset="0"/>
              <a:cs typeface="Candara"/>
            </a:endParaRPr>
          </a:p>
          <a:p>
            <a:endParaRPr lang="en-CA" altLang="en-US" sz="1000" b="1" dirty="0"/>
          </a:p>
          <a:p>
            <a:endParaRPr lang="en-US" altLang="en-US" sz="1000" b="1" dirty="0"/>
          </a:p>
          <a:p>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865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en-CA" sz="1000" dirty="0"/>
              <a:t>Data for the efficacy and net clinical outcome analyses are from the intention-to-treat population for the overall study period. Data for safety are from the safety cohort for the treatment period with interval censoring of events during study-drug interruptions that lasted &gt;3 days. </a:t>
            </a:r>
            <a:r>
              <a:rPr lang="en-CA" sz="1000" dirty="0" err="1"/>
              <a:t>CrCl</a:t>
            </a:r>
            <a:r>
              <a:rPr lang="en-CA" sz="1000" dirty="0"/>
              <a:t> (mL/min) at randomization was estimated with the Cockcroft-Gault equation. CI indicates confidence interval; HDER, higher-dose </a:t>
            </a:r>
            <a:r>
              <a:rPr lang="en-CA" sz="1000" dirty="0" err="1"/>
              <a:t>edoxaban</a:t>
            </a:r>
            <a:r>
              <a:rPr lang="en-CA" sz="1000" dirty="0"/>
              <a:t> regimen; HR, hazard ratio; P-int, P for interaction for treatment by renal subgroup; and S/SE, stroke or systemic embolism. *HDER of 60 mg daily or 30 mg daily if dose reduced for creatinine clearance (</a:t>
            </a:r>
            <a:r>
              <a:rPr lang="en-CA" sz="1000" dirty="0" err="1"/>
              <a:t>CrCl</a:t>
            </a:r>
            <a:r>
              <a:rPr lang="en-CA" sz="1000" dirty="0"/>
              <a:t>) ≤50 mL/min, weight ≤60 kg, or potent phosphorylated glycoprotein inhibitor use.</a:t>
            </a:r>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475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nl-NL" sz="1000" b="0" dirty="0">
                <a:solidFill>
                  <a:schemeClr val="bg1"/>
                </a:solidFill>
                <a:latin typeface="Candara" pitchFamily="34" charset="0"/>
              </a:rPr>
              <a:t>Reviewing the data:  Outcomes of  Rivaroxaban</a:t>
            </a:r>
          </a:p>
          <a:p>
            <a:r>
              <a:rPr lang="nl-NL" sz="1000" b="0" dirty="0">
                <a:solidFill>
                  <a:schemeClr val="bg1"/>
                </a:solidFill>
                <a:latin typeface="Candara" pitchFamily="34" charset="0"/>
              </a:rPr>
              <a:t>ROCKET-AF</a:t>
            </a:r>
            <a:r>
              <a:rPr lang="nl-NL" sz="1000" b="0" baseline="0" dirty="0">
                <a:solidFill>
                  <a:schemeClr val="bg1"/>
                </a:solidFill>
                <a:latin typeface="Candara" pitchFamily="34" charset="0"/>
              </a:rPr>
              <a:t> </a:t>
            </a:r>
            <a:r>
              <a:rPr lang="nl-NL" sz="1000" b="0" dirty="0">
                <a:solidFill>
                  <a:schemeClr val="bg1"/>
                </a:solidFill>
                <a:latin typeface="Candara" pitchFamily="34" charset="0"/>
              </a:rPr>
              <a:t>according to renal function</a:t>
            </a:r>
            <a:endParaRPr lang="en-US" sz="1000" b="0" dirty="0">
              <a:solidFill>
                <a:schemeClr val="bg1"/>
              </a:solidFill>
              <a:latin typeface="Candara" pitchFamily="34" charset="0"/>
              <a:cs typeface="Candara"/>
            </a:endParaRPr>
          </a:p>
          <a:p>
            <a:endParaRPr lang="en-CA" altLang="en-US" sz="1000" b="1" dirty="0"/>
          </a:p>
          <a:p>
            <a:endParaRPr lang="en-US" altLang="en-US" sz="1000" b="1" dirty="0"/>
          </a:p>
          <a:p>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9624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3169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US" dirty="0"/>
              <a:t>Correct answers are 4 and 9</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607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defTabSz="497906">
              <a:defRPr/>
            </a:pPr>
            <a:r>
              <a:rPr lang="en-CA" sz="1000" kern="1200" dirty="0">
                <a:solidFill>
                  <a:schemeClr val="tx1"/>
                </a:solidFill>
                <a:effectLst/>
                <a:latin typeface="+mn-lt"/>
                <a:ea typeface="+mn-ea"/>
                <a:cs typeface="+mn-cs"/>
              </a:rPr>
              <a:t>The DOACs are at least partially eliminated by the kidneys. Dabigatran and </a:t>
            </a:r>
            <a:r>
              <a:rPr lang="en-CA" sz="1000" kern="1200" dirty="0" err="1">
                <a:solidFill>
                  <a:schemeClr val="tx1"/>
                </a:solidFill>
                <a:effectLst/>
                <a:latin typeface="+mn-lt"/>
                <a:ea typeface="+mn-ea"/>
                <a:cs typeface="+mn-cs"/>
              </a:rPr>
              <a:t>edoxaban</a:t>
            </a:r>
            <a:r>
              <a:rPr lang="en-CA" sz="1000" kern="1200" dirty="0">
                <a:solidFill>
                  <a:schemeClr val="tx1"/>
                </a:solidFill>
                <a:effectLst/>
                <a:latin typeface="+mn-lt"/>
                <a:ea typeface="+mn-ea"/>
                <a:cs typeface="+mn-cs"/>
              </a:rPr>
              <a:t> have the greatest dependence on renal elimination (~85% and 50%, respectively),</a:t>
            </a:r>
            <a:r>
              <a:rPr lang="en-CA" sz="1000" u="none" strike="noStrike" kern="1200" baseline="30000" dirty="0">
                <a:solidFill>
                  <a:schemeClr val="tx1"/>
                </a:solidFill>
                <a:effectLst/>
                <a:latin typeface="+mn-lt"/>
                <a:ea typeface="+mn-ea"/>
                <a:cs typeface="+mn-cs"/>
                <a:hlinkClick r:id="" action="ppaction://hlinkfile" tooltip=", August 11, 2016 #4"/>
              </a:rPr>
              <a:t>8</a:t>
            </a:r>
            <a:r>
              <a:rPr lang="en-CA" sz="1000" kern="1200" baseline="30000" dirty="0">
                <a:solidFill>
                  <a:schemeClr val="tx1"/>
                </a:solidFill>
                <a:effectLst/>
                <a:latin typeface="+mn-lt"/>
                <a:ea typeface="+mn-ea"/>
                <a:cs typeface="+mn-cs"/>
              </a:rPr>
              <a:t>, </a:t>
            </a:r>
            <a:r>
              <a:rPr lang="en-CA" sz="1000" u="none" strike="noStrike" kern="1200" baseline="30000" dirty="0">
                <a:solidFill>
                  <a:schemeClr val="tx1"/>
                </a:solidFill>
                <a:effectLst/>
                <a:latin typeface="+mn-lt"/>
                <a:ea typeface="+mn-ea"/>
                <a:cs typeface="+mn-cs"/>
                <a:hlinkClick r:id="" action="ppaction://hlinkfile" tooltip=", September 2015 #2"/>
              </a:rPr>
              <a:t>9</a:t>
            </a:r>
            <a:r>
              <a:rPr lang="en-CA" sz="1000" kern="1200" dirty="0">
                <a:solidFill>
                  <a:schemeClr val="tx1"/>
                </a:solidFill>
                <a:effectLst/>
                <a:latin typeface="+mn-lt"/>
                <a:ea typeface="+mn-ea"/>
                <a:cs typeface="+mn-cs"/>
              </a:rPr>
              <a:t> whereas 27% and 33% of apixaban and rivaroxaban, respectively, are renally cleared as unchanged drug.</a:t>
            </a:r>
            <a:r>
              <a:rPr lang="en-CA" sz="1000" kern="1200" baseline="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906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8760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416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CA" sz="1200" kern="1200" dirty="0">
                <a:solidFill>
                  <a:schemeClr val="tx1"/>
                </a:solidFill>
                <a:latin typeface="+mn-lt"/>
                <a:ea typeface="+mn-ea"/>
                <a:cs typeface="+mn-cs"/>
              </a:rPr>
              <a:t>Possible correct responses include 1. 5. and 9. </a:t>
            </a:r>
            <a:r>
              <a:rPr lang="en-CA" sz="1200" kern="1200">
                <a:solidFill>
                  <a:schemeClr val="tx1"/>
                </a:solidFill>
                <a:latin typeface="+mn-lt"/>
                <a:ea typeface="+mn-ea"/>
                <a:cs typeface="+mn-cs"/>
              </a:rPr>
              <a:t>A discussion of benefit vs risk is needed with the patient</a:t>
            </a:r>
            <a:endParaRPr lang="en-CA" b="1"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523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dirty="0"/>
              <a:t>Apixaban and Rivaroxaban can both be reasonable options for Melvin due to their</a:t>
            </a:r>
            <a:r>
              <a:rPr lang="en-US" sz="1000" baseline="0" dirty="0"/>
              <a:t> lower renal clearance</a:t>
            </a:r>
          </a:p>
          <a:p>
            <a:pPr marL="171450" indent="-171450">
              <a:buFont typeface="Arial"/>
              <a:buChar char="•"/>
            </a:pPr>
            <a:r>
              <a:rPr lang="en-US" sz="1000" baseline="0" dirty="0"/>
              <a:t>Health Canada approved Rivaroxaban down to a </a:t>
            </a:r>
            <a:r>
              <a:rPr lang="en-US" sz="1000" baseline="0" dirty="0" err="1"/>
              <a:t>CrCl</a:t>
            </a:r>
            <a:r>
              <a:rPr lang="en-US" sz="1000" baseline="0" dirty="0"/>
              <a:t> of 15 ml/min in 2018 based on its pharmacokinetics</a:t>
            </a:r>
          </a:p>
          <a:p>
            <a:pPr marL="171450" indent="-171450">
              <a:buFont typeface="Arial"/>
              <a:buChar char="•"/>
            </a:pPr>
            <a:r>
              <a:rPr lang="en-US" sz="1000" baseline="0" dirty="0"/>
              <a:t>The FDA similarly approved Apixaban down to a </a:t>
            </a:r>
            <a:r>
              <a:rPr lang="en-US" sz="1000" baseline="0" dirty="0" err="1"/>
              <a:t>CrCl</a:t>
            </a:r>
            <a:r>
              <a:rPr lang="en-US" sz="1000" baseline="0" dirty="0"/>
              <a:t> of 15 ml/min</a:t>
            </a:r>
          </a:p>
          <a:p>
            <a:pPr marL="171450" indent="-171450">
              <a:buFont typeface="Arial"/>
              <a:buChar char="•"/>
            </a:pPr>
            <a:r>
              <a:rPr lang="en-US" sz="1000" baseline="0" dirty="0"/>
              <a:t>The CCS AF guidelines caution against the use of any DOAC below a </a:t>
            </a:r>
            <a:r>
              <a:rPr lang="en-US" sz="1000" baseline="0" dirty="0" err="1"/>
              <a:t>CrCl</a:t>
            </a:r>
            <a:r>
              <a:rPr lang="en-US" sz="1000" baseline="0" dirty="0"/>
              <a:t> of 30 ml/min due to exclusion of these CRF patients from the pivotal RCTs comparing DOACs with warfarin.</a:t>
            </a:r>
            <a:endParaRPr lang="en-US" sz="1000" dirty="0"/>
          </a:p>
          <a:p>
            <a:pPr defTabSz="914400" fontAlgn="base">
              <a:spcBef>
                <a:spcPct val="0"/>
              </a:spcBef>
              <a:spcAft>
                <a:spcPct val="0"/>
              </a:spcAft>
              <a:defRPr/>
            </a:pPr>
            <a:endParaRPr lang="fr-CA" sz="1000" dirty="0">
              <a:solidFill>
                <a:srgbClr val="2A4364"/>
              </a:solidFill>
              <a:latin typeface="Arial" pitchFamily="34" charset="0"/>
              <a:ea typeface="ヒラギノ角ゴ Pro W3"/>
              <a:cs typeface="ヒラギノ角ゴ Pro W3"/>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2735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dirty="0"/>
              <a:t>Use of non-vitamin K antagonist oral anticoagulants according to renal function. *2x 110 mg in patients at high risk of bleeding (per </a:t>
            </a:r>
            <a:r>
              <a:rPr lang="en-US" sz="1000" dirty="0" err="1"/>
              <a:t>SmPc</a:t>
            </a:r>
            <a:r>
              <a:rPr lang="en-US" sz="1000" dirty="0"/>
              <a:t>). # Other dose reduction criteria may apply (weight ≤60 kg, </a:t>
            </a:r>
            <a:r>
              <a:rPr lang="en-CA" sz="1000" dirty="0"/>
              <a:t>concomitant potent P-</a:t>
            </a:r>
            <a:r>
              <a:rPr lang="en-CA" sz="1000" dirty="0" err="1"/>
              <a:t>Gp</a:t>
            </a:r>
            <a:r>
              <a:rPr lang="en-CA" sz="1000" dirty="0"/>
              <a:t> inhibitor therapy) † 2x 2.5 mg only if at least two out of three fulfilled: age ≥80 years, body weight </a:t>
            </a:r>
            <a:r>
              <a:rPr lang="en-US" sz="1000" dirty="0"/>
              <a:t>≤60 kg’ creatinine </a:t>
            </a:r>
            <a:r>
              <a:rPr lang="en-CA" sz="1000" dirty="0"/>
              <a:t>≥1.5 mg/dL (133 mmol/L). Orange arrows indicate cautionary use (dabigatran in moderate renal insufficiency, </a:t>
            </a:r>
            <a:r>
              <a:rPr lang="en-CA" sz="1000" dirty="0" err="1"/>
              <a:t>FXa</a:t>
            </a:r>
            <a:r>
              <a:rPr lang="en-CA" sz="1000" dirty="0"/>
              <a:t> inhibitors in severe renal insufficiency, </a:t>
            </a:r>
            <a:r>
              <a:rPr lang="en-CA" sz="1000" dirty="0" err="1"/>
              <a:t>edoxaban</a:t>
            </a:r>
            <a:r>
              <a:rPr lang="en-CA" sz="1000" dirty="0"/>
              <a:t> in ‘</a:t>
            </a:r>
            <a:r>
              <a:rPr lang="en-CA" sz="1000" dirty="0" err="1"/>
              <a:t>supranormal</a:t>
            </a:r>
            <a:r>
              <a:rPr lang="en-CA" sz="1000" dirty="0"/>
              <a:t>’ renal function);</a:t>
            </a:r>
          </a:p>
          <a:p>
            <a:pPr marL="171450" indent="-171450">
              <a:buFont typeface="Arial"/>
              <a:buChar char="•"/>
            </a:pPr>
            <a:endParaRPr lang="en-CA" sz="1000" dirty="0">
              <a:solidFill>
                <a:srgbClr val="2A4364"/>
              </a:solidFill>
              <a:latin typeface="Arial" pitchFamily="34" charset="0"/>
              <a:ea typeface="ヒラギノ角ゴ Pro W3"/>
              <a:cs typeface="ヒラギノ角ゴ Pro W3"/>
            </a:endParaRPr>
          </a:p>
          <a:p>
            <a:pPr marL="0" indent="0">
              <a:buFont typeface="Arial"/>
              <a:buNone/>
            </a:pPr>
            <a:r>
              <a:rPr lang="en-CA" sz="1000" dirty="0"/>
              <a:t>Oral anticoagulant therapy in patients with a </a:t>
            </a:r>
            <a:r>
              <a:rPr lang="en-CA" sz="1000" dirty="0" err="1"/>
              <a:t>CrCl</a:t>
            </a:r>
            <a:r>
              <a:rPr lang="en-CA" sz="1000" dirty="0"/>
              <a:t> of 15–29 mL/min </a:t>
            </a:r>
          </a:p>
          <a:p>
            <a:pPr marL="171450" indent="-171450">
              <a:buFont typeface="Arial"/>
              <a:buChar char="•"/>
            </a:pPr>
            <a:endParaRPr lang="en-CA" sz="1000" dirty="0"/>
          </a:p>
          <a:p>
            <a:pPr marL="171450" indent="-171450">
              <a:buFont typeface="Arial"/>
              <a:buChar char="•"/>
            </a:pPr>
            <a:r>
              <a:rPr lang="en-CA" sz="1000" dirty="0"/>
              <a:t>There are no RCT data on the use of DOACs for stroke prevention in AF patients with severe CKD or on renal replacement therapy (RRT) since all landmark DOACs trials essentially excluded patients with a </a:t>
            </a:r>
            <a:r>
              <a:rPr lang="en-CA" sz="1000" dirty="0" err="1"/>
              <a:t>CrCl</a:t>
            </a:r>
            <a:r>
              <a:rPr lang="en-CA" sz="1000" dirty="0"/>
              <a:t> of &lt;30 ml/min (except for a few patients on apixaban with </a:t>
            </a:r>
            <a:r>
              <a:rPr lang="en-CA" sz="1000" dirty="0" err="1"/>
              <a:t>CrCl</a:t>
            </a:r>
            <a:r>
              <a:rPr lang="en-CA" sz="1000" dirty="0"/>
              <a:t> 25–30 mL/min). However, VKA have also never been prospectively assessed in a RCT in this patient population</a:t>
            </a:r>
          </a:p>
          <a:p>
            <a:pPr marL="171450" indent="-171450">
              <a:buFont typeface="Arial"/>
              <a:buChar char="•"/>
            </a:pPr>
            <a:endParaRPr lang="en-CA" sz="1000" dirty="0">
              <a:solidFill>
                <a:srgbClr val="2A4364"/>
              </a:solidFill>
              <a:latin typeface="Arial" pitchFamily="34" charset="0"/>
              <a:ea typeface="ヒラギノ角ゴ Pro W3"/>
              <a:cs typeface="ヒラギノ角ゴ Pro W3"/>
            </a:endParaRPr>
          </a:p>
          <a:p>
            <a:pPr marL="171450" indent="-171450">
              <a:buFont typeface="Arial"/>
              <a:buChar char="•"/>
            </a:pPr>
            <a:r>
              <a:rPr lang="en-CA" sz="1000" dirty="0"/>
              <a:t>Rivaroxaban, apixaban, and </a:t>
            </a:r>
            <a:r>
              <a:rPr lang="en-CA" sz="1000" dirty="0" err="1"/>
              <a:t>edoxaban</a:t>
            </a:r>
            <a:r>
              <a:rPr lang="en-CA" sz="1000" dirty="0"/>
              <a:t> (but not dabigatran) are approved in Europe for the use in patients with severe CKD (Stage 4, i.e. a </a:t>
            </a:r>
            <a:r>
              <a:rPr lang="en-CA" sz="1000" dirty="0" err="1"/>
              <a:t>CrCl</a:t>
            </a:r>
            <a:r>
              <a:rPr lang="en-CA" sz="1000" dirty="0"/>
              <a:t> of 15–29 mL/min), with the reduced dose regimen. In view of the individual DOACs’ pharmacokinetics, dose-reduction criteria and available evidence from RCTs, the use of either apixaban or </a:t>
            </a:r>
            <a:r>
              <a:rPr lang="en-CA" sz="1000" dirty="0" err="1"/>
              <a:t>edoxaban</a:t>
            </a:r>
            <a:r>
              <a:rPr lang="en-CA" sz="1000" dirty="0"/>
              <a:t> may be preferable in these patients. Apixaban is least renally cleared (27%), and the dose is reduced by 50% in rather stringent conditions according to its dose reduction algorithm; furthermore the relative safety of apixaban vs. warfarin has been demonstrated to increase with decreasing renal function. </a:t>
            </a:r>
            <a:r>
              <a:rPr lang="en-CA" sz="1000" dirty="0" err="1"/>
              <a:t>Edoxaban</a:t>
            </a:r>
            <a:r>
              <a:rPr lang="en-CA" sz="1000" dirty="0"/>
              <a:t> is 50% renally cleared, but its dose reduction to 50% is applied more rapidly and was tested in a large subgroup. Rivaroxaban has an intermediate renal clearance (33%), and its dose is reduced less (by 25%) under similar conditions as </a:t>
            </a:r>
            <a:r>
              <a:rPr lang="en-CA" sz="1000" dirty="0" err="1"/>
              <a:t>edoxaban</a:t>
            </a:r>
            <a:r>
              <a:rPr lang="en-CA" sz="1000" dirty="0"/>
              <a:t>. In the US (but not in Europe), a low dose dabigatran 75 mg BID regimen has been approved for patients with severe CKD (a </a:t>
            </a:r>
            <a:r>
              <a:rPr lang="en-CA" sz="1000" dirty="0" err="1"/>
              <a:t>CrCl</a:t>
            </a:r>
            <a:r>
              <a:rPr lang="en-CA" sz="1000" dirty="0"/>
              <a:t> of 15–29 mL/ min), based on pharmacokinetic simulations. Further randomized trial data are urgently required for these difficult to treat patients.</a:t>
            </a:r>
            <a:endParaRPr lang="fr-CA" sz="1000" dirty="0">
              <a:solidFill>
                <a:srgbClr val="2A4364"/>
              </a:solidFill>
              <a:latin typeface="Arial" pitchFamily="34" charset="0"/>
              <a:ea typeface="ヒラギノ角ゴ Pro W3"/>
              <a:cs typeface="ヒラギノ角ゴ Pro W3"/>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06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58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390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en-CA" sz="1200" b="0" i="0" kern="1200" dirty="0">
                <a:solidFill>
                  <a:schemeClr val="tx1"/>
                </a:solidFill>
                <a:effectLst/>
                <a:latin typeface="+mn-lt"/>
                <a:ea typeface="+mn-ea"/>
                <a:cs typeface="+mn-cs"/>
              </a:rPr>
              <a:t>Patients with </a:t>
            </a:r>
            <a:r>
              <a:rPr lang="en-CA" sz="1200" b="0" i="0" u="none" strike="noStrike" kern="1200" dirty="0">
                <a:solidFill>
                  <a:schemeClr val="tx1"/>
                </a:solidFill>
                <a:effectLst/>
                <a:latin typeface="+mn-lt"/>
                <a:ea typeface="+mn-ea"/>
                <a:cs typeface="+mn-cs"/>
                <a:hlinkClick r:id="rId3" tooltip="Learn more about Atrial Fibrillation"/>
              </a:rPr>
              <a:t>atrial fibrillation</a:t>
            </a:r>
            <a:r>
              <a:rPr lang="en-CA" sz="1200" b="0" i="0" kern="1200" dirty="0">
                <a:solidFill>
                  <a:schemeClr val="tx1"/>
                </a:solidFill>
                <a:effectLst/>
                <a:latin typeface="+mn-lt"/>
                <a:ea typeface="+mn-ea"/>
                <a:cs typeface="+mn-cs"/>
              </a:rPr>
              <a:t> (AF) are increasingly being treated with nonvitamin K-dependent </a:t>
            </a:r>
            <a:r>
              <a:rPr lang="en-CA" sz="1200" b="0" i="0" u="none" strike="noStrike" kern="1200" dirty="0">
                <a:solidFill>
                  <a:schemeClr val="tx1"/>
                </a:solidFill>
                <a:effectLst/>
                <a:latin typeface="+mn-lt"/>
                <a:ea typeface="+mn-ea"/>
                <a:cs typeface="+mn-cs"/>
                <a:hlinkClick r:id="rId4" tooltip="Learn more about Anticoagulant Agent"/>
              </a:rPr>
              <a:t>oral anticoagulant agents</a:t>
            </a:r>
            <a:r>
              <a:rPr lang="en-CA" sz="1200" b="0" i="0" kern="1200" dirty="0">
                <a:solidFill>
                  <a:schemeClr val="tx1"/>
                </a:solidFill>
                <a:effectLst/>
                <a:latin typeface="+mn-lt"/>
                <a:ea typeface="+mn-ea"/>
                <a:cs typeface="+mn-cs"/>
              </a:rPr>
              <a:t> (DOACs) because these drugs are at least as effective as </a:t>
            </a:r>
            <a:r>
              <a:rPr lang="en-CA" sz="1200" b="0" i="0" u="none" strike="noStrike" kern="1200" dirty="0">
                <a:solidFill>
                  <a:schemeClr val="tx1"/>
                </a:solidFill>
                <a:effectLst/>
                <a:latin typeface="+mn-lt"/>
                <a:ea typeface="+mn-ea"/>
                <a:cs typeface="+mn-cs"/>
                <a:hlinkClick r:id="rId5" tooltip="Learn more about Warfarin"/>
              </a:rPr>
              <a:t>warfarin</a:t>
            </a:r>
            <a:r>
              <a:rPr lang="en-CA" sz="1200" b="0" i="0" kern="1200" dirty="0">
                <a:solidFill>
                  <a:schemeClr val="tx1"/>
                </a:solidFill>
                <a:effectLst/>
                <a:latin typeface="+mn-lt"/>
                <a:ea typeface="+mn-ea"/>
                <a:cs typeface="+mn-cs"/>
              </a:rPr>
              <a:t>, are safer, do not require routine monitoring, and are simpler to use </a:t>
            </a:r>
            <a:r>
              <a:rPr lang="en-CA" sz="1200" b="0" i="0" u="none" strike="noStrike" kern="1200" dirty="0">
                <a:solidFill>
                  <a:schemeClr val="tx1"/>
                </a:solidFill>
                <a:effectLst/>
                <a:latin typeface="+mn-lt"/>
                <a:ea typeface="+mn-ea"/>
                <a:cs typeface="+mn-cs"/>
                <a:hlinkClick r:id="rId6"/>
              </a:rPr>
              <a:t>1</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7"/>
              </a:rPr>
              <a:t>2</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8"/>
              </a:rPr>
              <a:t>3</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9"/>
              </a:rPr>
              <a:t>4</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10"/>
              </a:rPr>
              <a:t>5</a:t>
            </a:r>
            <a:r>
              <a:rPr lang="en-CA" sz="1200" b="0" i="0" kern="1200" dirty="0">
                <a:solidFill>
                  <a:schemeClr val="tx1"/>
                </a:solidFill>
                <a:effectLst/>
                <a:latin typeface="+mn-lt"/>
                <a:ea typeface="+mn-ea"/>
                <a:cs typeface="+mn-cs"/>
              </a:rPr>
              <a:t>. In 2013, DOACs accounted for 62% of new prescriptions of anticoagulant agents in the United States, and their adoption is increasing </a:t>
            </a:r>
            <a:r>
              <a:rPr lang="en-CA" sz="1200" b="0" i="0" u="none" strike="noStrike" kern="1200" dirty="0">
                <a:solidFill>
                  <a:schemeClr val="tx1"/>
                </a:solidFill>
                <a:effectLst/>
                <a:latin typeface="+mn-lt"/>
                <a:ea typeface="+mn-ea"/>
                <a:cs typeface="+mn-cs"/>
                <a:hlinkClick r:id="rId6"/>
              </a:rPr>
              <a:t>(1)</a:t>
            </a:r>
            <a:r>
              <a:rPr lang="en-CA" sz="1200" b="0" i="0" kern="1200" dirty="0">
                <a:solidFill>
                  <a:schemeClr val="tx1"/>
                </a:solidFill>
                <a:effectLst/>
                <a:latin typeface="+mn-lt"/>
                <a:ea typeface="+mn-ea"/>
                <a:cs typeface="+mn-cs"/>
              </a:rPr>
              <a:t>.</a:t>
            </a:r>
          </a:p>
          <a:p>
            <a:r>
              <a:rPr lang="en-CA" sz="1200" b="0" i="0" kern="1200" dirty="0">
                <a:solidFill>
                  <a:schemeClr val="tx1"/>
                </a:solidFill>
                <a:effectLst/>
                <a:latin typeface="+mn-lt"/>
                <a:ea typeface="+mn-ea"/>
                <a:cs typeface="+mn-cs"/>
              </a:rPr>
              <a:t>Although DOACs hold great promise, they also have drawbacks, such as limited availability of and little experience with reversal agents, as well as higher costs. Currently, all DOACs depend to some extent on renal function for clearance. Consequently, DOACs may potentially accumulate in patients with renal dysfunction, leading to an increased risk for bleeding. Additionally, patients with advanced </a:t>
            </a:r>
            <a:r>
              <a:rPr lang="en-CA" sz="1200" b="0" i="0" u="none" strike="noStrike" kern="1200" dirty="0">
                <a:solidFill>
                  <a:schemeClr val="tx1"/>
                </a:solidFill>
                <a:effectLst/>
                <a:latin typeface="+mn-lt"/>
                <a:ea typeface="+mn-ea"/>
                <a:cs typeface="+mn-cs"/>
                <a:hlinkClick r:id="rId11" tooltip="Learn more about Chronic Kidney Failure"/>
              </a:rPr>
              <a:t>chronic kidney disease</a:t>
            </a:r>
            <a:r>
              <a:rPr lang="en-CA" sz="1200" b="0" i="0" kern="1200" dirty="0">
                <a:solidFill>
                  <a:schemeClr val="tx1"/>
                </a:solidFill>
                <a:effectLst/>
                <a:latin typeface="+mn-lt"/>
                <a:ea typeface="+mn-ea"/>
                <a:cs typeface="+mn-cs"/>
              </a:rPr>
              <a:t> (CKD) (creatinine clearance [</a:t>
            </a:r>
            <a:r>
              <a:rPr lang="en-CA" sz="1200" b="0" i="0" kern="1200" dirty="0" err="1">
                <a:solidFill>
                  <a:schemeClr val="tx1"/>
                </a:solidFill>
                <a:effectLst/>
                <a:latin typeface="+mn-lt"/>
                <a:ea typeface="+mn-ea"/>
                <a:cs typeface="+mn-cs"/>
              </a:rPr>
              <a:t>CrCl</a:t>
            </a:r>
            <a:r>
              <a:rPr lang="en-CA" sz="1200" b="0" i="0" kern="1200" dirty="0">
                <a:solidFill>
                  <a:schemeClr val="tx1"/>
                </a:solidFill>
                <a:effectLst/>
                <a:latin typeface="+mn-lt"/>
                <a:ea typeface="+mn-ea"/>
                <a:cs typeface="+mn-cs"/>
              </a:rPr>
              <a:t>] &lt;30 ml/min) are already at increased risk for bleeding from uremia-induced </a:t>
            </a:r>
            <a:r>
              <a:rPr lang="en-CA" sz="1200" b="0" i="0" u="none" strike="noStrike" kern="1200" dirty="0">
                <a:solidFill>
                  <a:schemeClr val="tx1"/>
                </a:solidFill>
                <a:effectLst/>
                <a:latin typeface="+mn-lt"/>
                <a:ea typeface="+mn-ea"/>
                <a:cs typeface="+mn-cs"/>
                <a:hlinkClick r:id="rId12" tooltip="Learn more about Thrombocyte Dysfunction"/>
              </a:rPr>
              <a:t>platelet dysfunction</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13"/>
              </a:rPr>
              <a:t>6</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14"/>
              </a:rPr>
              <a:t>7</a:t>
            </a:r>
            <a:r>
              <a:rPr lang="en-CA" sz="1200" b="0" i="0" kern="1200" dirty="0">
                <a:solidFill>
                  <a:schemeClr val="tx1"/>
                </a:solidFill>
                <a:effectLst/>
                <a:latin typeface="+mn-lt"/>
                <a:ea typeface="+mn-ea"/>
                <a:cs typeface="+mn-cs"/>
              </a:rPr>
              <a:t>. Patients on </a:t>
            </a:r>
            <a:r>
              <a:rPr lang="en-CA" sz="1200" b="0" i="0" u="none" strike="noStrike" kern="1200" dirty="0">
                <a:solidFill>
                  <a:schemeClr val="tx1"/>
                </a:solidFill>
                <a:effectLst/>
                <a:latin typeface="+mn-lt"/>
                <a:ea typeface="+mn-ea"/>
                <a:cs typeface="+mn-cs"/>
                <a:hlinkClick r:id="rId15" tooltip="Learn more about Hemodialysis"/>
              </a:rPr>
              <a:t>hemodialysis</a:t>
            </a:r>
            <a:r>
              <a:rPr lang="en-CA" sz="1200" b="0" i="0" kern="1200" dirty="0">
                <a:solidFill>
                  <a:schemeClr val="tx1"/>
                </a:solidFill>
                <a:effectLst/>
                <a:latin typeface="+mn-lt"/>
                <a:ea typeface="+mn-ea"/>
                <a:cs typeface="+mn-cs"/>
              </a:rPr>
              <a:t> have added bleeding risks from repeated </a:t>
            </a:r>
            <a:r>
              <a:rPr lang="en-CA" sz="1200" b="0" i="0" u="none" strike="noStrike" kern="1200" dirty="0">
                <a:solidFill>
                  <a:schemeClr val="tx1"/>
                </a:solidFill>
                <a:effectLst/>
                <a:latin typeface="+mn-lt"/>
                <a:ea typeface="+mn-ea"/>
                <a:cs typeface="+mn-cs"/>
                <a:hlinkClick r:id="rId16" tooltip="Learn more about Vascular Access"/>
              </a:rPr>
              <a:t>vascular access</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17" tooltip="Learn more about Cannulation"/>
              </a:rPr>
              <a:t>cannulation</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18" tooltip="Learn more about Dialysis Membrane"/>
              </a:rPr>
              <a:t>dialysis membrane</a:t>
            </a:r>
            <a:r>
              <a:rPr lang="en-CA" sz="1200" b="0" i="0" kern="1200" dirty="0">
                <a:solidFill>
                  <a:schemeClr val="tx1"/>
                </a:solidFill>
                <a:effectLst/>
                <a:latin typeface="+mn-lt"/>
                <a:ea typeface="+mn-ea"/>
                <a:cs typeface="+mn-cs"/>
              </a:rPr>
              <a:t> interactions, higher than average blood pressures, and considerable heparin administration during treatment. Because patients with advanced CKD and </a:t>
            </a:r>
            <a:r>
              <a:rPr lang="en-CA" sz="1200" b="0" i="0" u="none" strike="noStrike" kern="1200" dirty="0">
                <a:solidFill>
                  <a:schemeClr val="tx1"/>
                </a:solidFill>
                <a:effectLst/>
                <a:latin typeface="+mn-lt"/>
                <a:ea typeface="+mn-ea"/>
                <a:cs typeface="+mn-cs"/>
                <a:hlinkClick r:id="rId19" tooltip="Learn more about End Stage Renal Disease"/>
              </a:rPr>
              <a:t>end-stage renal disease</a:t>
            </a:r>
            <a:r>
              <a:rPr lang="en-CA" sz="1200" b="0" i="0" kern="1200" dirty="0">
                <a:solidFill>
                  <a:schemeClr val="tx1"/>
                </a:solidFill>
                <a:effectLst/>
                <a:latin typeface="+mn-lt"/>
                <a:ea typeface="+mn-ea"/>
                <a:cs typeface="+mn-cs"/>
              </a:rPr>
              <a:t>(ESRD) were excluded from all of the pivotal phase 3 DOAC trials, no randomized controlled trial data guide DOAC use when the </a:t>
            </a:r>
            <a:r>
              <a:rPr lang="en-CA" sz="1200" b="0" i="0" kern="1200" dirty="0" err="1">
                <a:solidFill>
                  <a:schemeClr val="tx1"/>
                </a:solidFill>
                <a:effectLst/>
                <a:latin typeface="+mn-lt"/>
                <a:ea typeface="+mn-ea"/>
                <a:cs typeface="+mn-cs"/>
              </a:rPr>
              <a:t>CrCl</a:t>
            </a:r>
            <a:r>
              <a:rPr lang="en-CA" sz="1200" b="0" i="0" kern="1200" dirty="0">
                <a:solidFill>
                  <a:schemeClr val="tx1"/>
                </a:solidFill>
                <a:effectLst/>
                <a:latin typeface="+mn-lt"/>
                <a:ea typeface="+mn-ea"/>
                <a:cs typeface="+mn-cs"/>
              </a:rPr>
              <a:t> is &lt;25 ml/min, although the U.S. </a:t>
            </a:r>
            <a:r>
              <a:rPr lang="en-CA" sz="1200" b="0" i="0" u="none" strike="noStrike" kern="1200" dirty="0">
                <a:solidFill>
                  <a:schemeClr val="tx1"/>
                </a:solidFill>
                <a:effectLst/>
                <a:latin typeface="+mn-lt"/>
                <a:ea typeface="+mn-ea"/>
                <a:cs typeface="+mn-cs"/>
                <a:hlinkClick r:id="rId20" tooltip="Learn more about Food and Drug Administration"/>
              </a:rPr>
              <a:t>Food and Drug Administration</a:t>
            </a:r>
            <a:r>
              <a:rPr lang="en-CA" sz="1200" b="0" i="0" kern="1200" dirty="0">
                <a:solidFill>
                  <a:schemeClr val="tx1"/>
                </a:solidFill>
                <a:effectLst/>
                <a:latin typeface="+mn-lt"/>
                <a:ea typeface="+mn-ea"/>
                <a:cs typeface="+mn-cs"/>
              </a:rPr>
              <a:t> (FDA) label supports DOAC dosing for patients with </a:t>
            </a:r>
            <a:r>
              <a:rPr lang="en-CA" sz="1200" b="0" i="0" kern="1200" dirty="0" err="1">
                <a:solidFill>
                  <a:schemeClr val="tx1"/>
                </a:solidFill>
                <a:effectLst/>
                <a:latin typeface="+mn-lt"/>
                <a:ea typeface="+mn-ea"/>
                <a:cs typeface="+mn-cs"/>
              </a:rPr>
              <a:t>CrCl</a:t>
            </a:r>
            <a:r>
              <a:rPr lang="en-CA" sz="1200" b="0" i="0" kern="1200" dirty="0">
                <a:solidFill>
                  <a:schemeClr val="tx1"/>
                </a:solidFill>
                <a:effectLst/>
                <a:latin typeface="+mn-lt"/>
                <a:ea typeface="+mn-ea"/>
                <a:cs typeface="+mn-cs"/>
              </a:rPr>
              <a:t> ≤15 ml/min.</a:t>
            </a:r>
          </a:p>
          <a:p>
            <a:r>
              <a:rPr lang="en-CA" sz="1200" b="0" i="0" kern="1200" dirty="0">
                <a:solidFill>
                  <a:schemeClr val="tx1"/>
                </a:solidFill>
                <a:effectLst/>
                <a:latin typeface="+mn-lt"/>
                <a:ea typeface="+mn-ea"/>
                <a:cs typeface="+mn-cs"/>
              </a:rPr>
              <a:t>The most recent 2014 </a:t>
            </a:r>
            <a:r>
              <a:rPr lang="en-CA" sz="1200" b="0" i="0" u="none" strike="noStrike" kern="1200" dirty="0">
                <a:solidFill>
                  <a:schemeClr val="tx1"/>
                </a:solidFill>
                <a:effectLst/>
                <a:latin typeface="+mn-lt"/>
                <a:ea typeface="+mn-ea"/>
                <a:cs typeface="+mn-cs"/>
                <a:hlinkClick r:id="rId21" tooltip="Learn more about American Nurses Association"/>
              </a:rPr>
              <a:t>American Heart Association</a:t>
            </a:r>
            <a:r>
              <a:rPr lang="en-CA" sz="1200" b="0" i="0" kern="1200" dirty="0">
                <a:solidFill>
                  <a:schemeClr val="tx1"/>
                </a:solidFill>
                <a:effectLst/>
                <a:latin typeface="+mn-lt"/>
                <a:ea typeface="+mn-ea"/>
                <a:cs typeface="+mn-cs"/>
              </a:rPr>
              <a:t> (AHA), American College of Cardiology (ACC), and </a:t>
            </a:r>
            <a:r>
              <a:rPr lang="en-CA" sz="1200" b="0" i="0" u="none" strike="noStrike" kern="1200" dirty="0">
                <a:solidFill>
                  <a:schemeClr val="tx1"/>
                </a:solidFill>
                <a:effectLst/>
                <a:latin typeface="+mn-lt"/>
                <a:ea typeface="+mn-ea"/>
                <a:cs typeface="+mn-cs"/>
                <a:hlinkClick r:id="rId22" tooltip="Learn more about Heart Rhythm"/>
              </a:rPr>
              <a:t>Heart Rhythm</a:t>
            </a:r>
            <a:r>
              <a:rPr lang="en-CA" sz="1200" b="0" i="0" kern="1200" dirty="0">
                <a:solidFill>
                  <a:schemeClr val="tx1"/>
                </a:solidFill>
                <a:effectLst/>
                <a:latin typeface="+mn-lt"/>
                <a:ea typeface="+mn-ea"/>
                <a:cs typeface="+mn-cs"/>
              </a:rPr>
              <a:t> Society (HRS) guideline for the management of patients with AF recommends </a:t>
            </a:r>
            <a:r>
              <a:rPr lang="en-CA" sz="1200" b="0" i="0" u="none" strike="noStrike" kern="1200" dirty="0">
                <a:solidFill>
                  <a:schemeClr val="tx1"/>
                </a:solidFill>
                <a:effectLst/>
                <a:latin typeface="+mn-lt"/>
                <a:ea typeface="+mn-ea"/>
                <a:cs typeface="+mn-cs"/>
                <a:hlinkClick r:id="rId5" tooltip="Learn more about Warfarin"/>
              </a:rPr>
              <a:t>warfarin</a:t>
            </a:r>
            <a:r>
              <a:rPr lang="en-CA" sz="1200" b="0" i="0" kern="1200" dirty="0">
                <a:solidFill>
                  <a:schemeClr val="tx1"/>
                </a:solidFill>
                <a:effectLst/>
                <a:latin typeface="+mn-lt"/>
                <a:ea typeface="+mn-ea"/>
                <a:cs typeface="+mn-cs"/>
              </a:rPr>
              <a:t> as the </a:t>
            </a:r>
            <a:r>
              <a:rPr lang="en-CA" sz="1200" b="0" i="0" u="none" strike="noStrike" kern="1200" dirty="0">
                <a:solidFill>
                  <a:schemeClr val="tx1"/>
                </a:solidFill>
                <a:effectLst/>
                <a:latin typeface="+mn-lt"/>
                <a:ea typeface="+mn-ea"/>
                <a:cs typeface="+mn-cs"/>
                <a:hlinkClick r:id="rId4" tooltip="Learn more about Anticoagulant Agent"/>
              </a:rPr>
              <a:t>anticoagulant agent</a:t>
            </a:r>
            <a:r>
              <a:rPr lang="en-CA" sz="1200" b="0" i="0" kern="1200" dirty="0">
                <a:solidFill>
                  <a:schemeClr val="tx1"/>
                </a:solidFill>
                <a:effectLst/>
                <a:latin typeface="+mn-lt"/>
                <a:ea typeface="+mn-ea"/>
                <a:cs typeface="+mn-cs"/>
              </a:rPr>
              <a:t> of choice in patients with advanced CKD or </a:t>
            </a:r>
            <a:r>
              <a:rPr lang="en-CA" sz="1200" b="0" i="0" u="none" strike="noStrike" kern="1200" dirty="0">
                <a:solidFill>
                  <a:schemeClr val="tx1"/>
                </a:solidFill>
                <a:effectLst/>
                <a:latin typeface="+mn-lt"/>
                <a:ea typeface="+mn-ea"/>
                <a:cs typeface="+mn-cs"/>
                <a:hlinkClick r:id="rId19" tooltip="Learn more about End Stage Renal Disease"/>
              </a:rPr>
              <a:t>ESRD</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23"/>
              </a:rPr>
              <a:t>(8)</a:t>
            </a:r>
            <a:r>
              <a:rPr lang="en-CA" sz="1200" b="0" i="0" kern="1200" dirty="0">
                <a:solidFill>
                  <a:schemeClr val="tx1"/>
                </a:solidFill>
                <a:effectLst/>
                <a:latin typeface="+mn-lt"/>
                <a:ea typeface="+mn-ea"/>
                <a:cs typeface="+mn-cs"/>
              </a:rPr>
              <a:t>. Despite these recommendations and the lack of prospective trials to validate the efficacy and safety of DOACs in this patient population, the prescription of these drugs is becoming more prevalent, as we showed in our previous publication </a:t>
            </a:r>
            <a:r>
              <a:rPr lang="en-CA" sz="1200" b="0" i="0" u="none" strike="noStrike" kern="1200" dirty="0">
                <a:solidFill>
                  <a:schemeClr val="tx1"/>
                </a:solidFill>
                <a:effectLst/>
                <a:latin typeface="+mn-lt"/>
                <a:ea typeface="+mn-ea"/>
                <a:cs typeface="+mn-cs"/>
                <a:hlinkClick r:id="rId24"/>
              </a:rPr>
              <a:t>(9)</a:t>
            </a:r>
            <a:r>
              <a:rPr lang="en-CA" sz="1200" b="0" i="0" kern="1200" dirty="0">
                <a:solidFill>
                  <a:schemeClr val="tx1"/>
                </a:solidFill>
                <a:effectLst/>
                <a:latin typeface="+mn-lt"/>
                <a:ea typeface="+mn-ea"/>
                <a:cs typeface="+mn-cs"/>
              </a:rPr>
              <a:t>. Our updated analysis (unpublished data from Fresenius Medical Care) indicates that there were 102,504 AF patients with advanced CKD and 140,918 AF patients on </a:t>
            </a:r>
            <a:r>
              <a:rPr lang="en-CA" sz="1200" b="0" i="0" u="none" strike="noStrike" kern="1200" dirty="0">
                <a:solidFill>
                  <a:schemeClr val="tx1"/>
                </a:solidFill>
                <a:effectLst/>
                <a:latin typeface="+mn-lt"/>
                <a:ea typeface="+mn-ea"/>
                <a:cs typeface="+mn-cs"/>
                <a:hlinkClick r:id="rId25" tooltip="Learn more about Dialysis"/>
              </a:rPr>
              <a:t>dialysis</a:t>
            </a:r>
            <a:r>
              <a:rPr lang="en-CA" sz="1200" b="0" i="0" kern="1200" dirty="0">
                <a:solidFill>
                  <a:schemeClr val="tx1"/>
                </a:solidFill>
                <a:effectLst/>
                <a:latin typeface="+mn-lt"/>
                <a:ea typeface="+mn-ea"/>
                <a:cs typeface="+mn-cs"/>
              </a:rPr>
              <a:t> treated with an oral anticoagulant in the Fresenius database. As of October 2015, 23.5% of CKD patients and 11.6% of dialysis patients on </a:t>
            </a:r>
            <a:r>
              <a:rPr lang="en-CA" sz="1200" b="0" i="0" u="none" strike="noStrike" kern="1200" dirty="0">
                <a:solidFill>
                  <a:schemeClr val="tx1"/>
                </a:solidFill>
                <a:effectLst/>
                <a:latin typeface="+mn-lt"/>
                <a:ea typeface="+mn-ea"/>
                <a:cs typeface="+mn-cs"/>
                <a:hlinkClick r:id="rId26" tooltip="Learn more about Anticoagulation"/>
              </a:rPr>
              <a:t>anticoagulation</a:t>
            </a:r>
            <a:r>
              <a:rPr lang="en-CA" sz="1200" b="0" i="0" kern="1200" dirty="0">
                <a:solidFill>
                  <a:schemeClr val="tx1"/>
                </a:solidFill>
                <a:effectLst/>
                <a:latin typeface="+mn-lt"/>
                <a:ea typeface="+mn-ea"/>
                <a:cs typeface="+mn-cs"/>
              </a:rPr>
              <a:t> were treated with a DOAC (</a:t>
            </a:r>
            <a:r>
              <a:rPr lang="en-CA" sz="1200" b="0" i="0" u="none" strike="noStrike" kern="1200" dirty="0">
                <a:solidFill>
                  <a:schemeClr val="tx1"/>
                </a:solidFill>
                <a:effectLst/>
                <a:latin typeface="+mn-lt"/>
                <a:ea typeface="+mn-ea"/>
                <a:cs typeface="+mn-cs"/>
                <a:hlinkClick r:id="rId27"/>
              </a:rPr>
              <a:t>Central Illustration</a:t>
            </a:r>
            <a:r>
              <a:rPr lang="en-CA" sz="1200" b="0" i="0" kern="1200" dirty="0">
                <a:solidFill>
                  <a:schemeClr val="tx1"/>
                </a:solidFill>
                <a:effectLst/>
                <a:latin typeface="+mn-lt"/>
                <a:ea typeface="+mn-ea"/>
                <a:cs typeface="+mn-cs"/>
              </a:rPr>
              <a:t>). In advanced CKD, the most commonly used drug was </a:t>
            </a:r>
            <a:r>
              <a:rPr lang="en-CA" sz="1200" b="0" i="0" u="none" strike="noStrike" kern="1200" dirty="0">
                <a:solidFill>
                  <a:schemeClr val="tx1"/>
                </a:solidFill>
                <a:effectLst/>
                <a:latin typeface="+mn-lt"/>
                <a:ea typeface="+mn-ea"/>
                <a:cs typeface="+mn-cs"/>
                <a:hlinkClick r:id="rId28" tooltip="Learn more about Apixaban"/>
              </a:rPr>
              <a:t>apixaban</a:t>
            </a:r>
            <a:r>
              <a:rPr lang="en-CA" sz="1200" b="0" i="0" kern="1200" dirty="0">
                <a:solidFill>
                  <a:schemeClr val="tx1"/>
                </a:solidFill>
                <a:effectLst/>
                <a:latin typeface="+mn-lt"/>
                <a:ea typeface="+mn-ea"/>
                <a:cs typeface="+mn-cs"/>
              </a:rPr>
              <a:t> (10.4%), followed by </a:t>
            </a:r>
            <a:r>
              <a:rPr lang="en-CA" sz="1200" b="0" i="0" u="none" strike="noStrike" kern="1200" dirty="0">
                <a:solidFill>
                  <a:schemeClr val="tx1"/>
                </a:solidFill>
                <a:effectLst/>
                <a:latin typeface="+mn-lt"/>
                <a:ea typeface="+mn-ea"/>
                <a:cs typeface="+mn-cs"/>
                <a:hlinkClick r:id="rId29" tooltip="Learn more about Rivaroxaban"/>
              </a:rPr>
              <a:t>rivaroxaban</a:t>
            </a:r>
            <a:r>
              <a:rPr lang="en-CA" sz="1200" b="0" i="0" kern="1200" dirty="0">
                <a:solidFill>
                  <a:schemeClr val="tx1"/>
                </a:solidFill>
                <a:effectLst/>
                <a:latin typeface="+mn-lt"/>
                <a:ea typeface="+mn-ea"/>
                <a:cs typeface="+mn-cs"/>
              </a:rPr>
              <a:t> (9.5%), </a:t>
            </a:r>
            <a:r>
              <a:rPr lang="en-CA" sz="1200" b="0" i="0" u="none" strike="noStrike" kern="1200" dirty="0">
                <a:solidFill>
                  <a:schemeClr val="tx1"/>
                </a:solidFill>
                <a:effectLst/>
                <a:latin typeface="+mn-lt"/>
                <a:ea typeface="+mn-ea"/>
                <a:cs typeface="+mn-cs"/>
                <a:hlinkClick r:id="rId30" tooltip="Learn more about Dabigatran"/>
              </a:rPr>
              <a:t>dabigatran</a:t>
            </a:r>
            <a:r>
              <a:rPr lang="en-CA" sz="1200" b="0" i="0" kern="1200" dirty="0">
                <a:solidFill>
                  <a:schemeClr val="tx1"/>
                </a:solidFill>
                <a:effectLst/>
                <a:latin typeface="+mn-lt"/>
                <a:ea typeface="+mn-ea"/>
                <a:cs typeface="+mn-cs"/>
              </a:rPr>
              <a:t> (3.5%), and </a:t>
            </a:r>
            <a:r>
              <a:rPr lang="en-CA" sz="1200" b="0" i="0" u="none" strike="noStrike" kern="1200" dirty="0" err="1">
                <a:solidFill>
                  <a:schemeClr val="tx1"/>
                </a:solidFill>
                <a:effectLst/>
                <a:latin typeface="+mn-lt"/>
                <a:ea typeface="+mn-ea"/>
                <a:cs typeface="+mn-cs"/>
                <a:hlinkClick r:id="rId31" tooltip="Learn more about Edoxaban"/>
              </a:rPr>
              <a:t>edoxaban</a:t>
            </a:r>
            <a:r>
              <a:rPr lang="en-CA" sz="1200" b="0" i="0" kern="1200" dirty="0">
                <a:solidFill>
                  <a:schemeClr val="tx1"/>
                </a:solidFill>
                <a:effectLst/>
                <a:latin typeface="+mn-lt"/>
                <a:ea typeface="+mn-ea"/>
                <a:cs typeface="+mn-cs"/>
              </a:rPr>
              <a:t> (0.1%). Among dialysis patients, the most commonly used drug was apixaban (10.5%), followed by rivaroxaban (0.8%), dabigatran (0.3%), and </a:t>
            </a:r>
            <a:r>
              <a:rPr lang="en-CA" sz="1200" b="0" i="0" kern="1200" dirty="0" err="1">
                <a:solidFill>
                  <a:schemeClr val="tx1"/>
                </a:solidFill>
                <a:effectLst/>
                <a:latin typeface="+mn-lt"/>
                <a:ea typeface="+mn-ea"/>
                <a:cs typeface="+mn-cs"/>
              </a:rPr>
              <a:t>edoxaban</a:t>
            </a:r>
            <a:r>
              <a:rPr lang="en-CA" sz="1200" b="0" i="0" kern="1200" dirty="0">
                <a:solidFill>
                  <a:schemeClr val="tx1"/>
                </a:solidFill>
                <a:effectLst/>
                <a:latin typeface="+mn-lt"/>
                <a:ea typeface="+mn-ea"/>
                <a:cs typeface="+mn-cs"/>
              </a:rPr>
              <a:t> (0.01%).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95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83863" indent="-183863">
              <a:buFont typeface="Arial" pitchFamily="34" charset="0"/>
              <a:buChar char="•"/>
              <a:defRPr/>
            </a:pPr>
            <a:r>
              <a:rPr lang="en-CA" sz="1200" dirty="0"/>
              <a:t>Transitioning from a DOAC to warfarin requires bridging.</a:t>
            </a:r>
          </a:p>
          <a:p>
            <a:pPr marL="183863" indent="-183863">
              <a:buFont typeface="Arial" pitchFamily="34" charset="0"/>
              <a:buChar char="•"/>
              <a:defRPr/>
            </a:pPr>
            <a:r>
              <a:rPr lang="en-CA" sz="1200" dirty="0"/>
              <a:t>Encourage the group to review the product monograph prior to switching.</a:t>
            </a:r>
            <a:endParaRPr lang="en-CA" b="1" dirty="0"/>
          </a:p>
          <a:p>
            <a:endParaRPr lang="en-CA" altLang="en-US" b="1" dirty="0"/>
          </a:p>
          <a:p>
            <a:endParaRPr lang="de-DE" b="1"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642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0" dirty="0">
              <a:solidFill>
                <a:prstClr val="black"/>
              </a:solidFill>
              <a:latin typeface="Arial Narrow" panose="020B0606020202030204" pitchFamily="34" charset="0"/>
              <a:cs typeface="Candara"/>
            </a:endParaRPr>
          </a:p>
          <a:p>
            <a:pPr lvl="0" algn="l" defTabSz="914400">
              <a:defRPr/>
            </a:pPr>
            <a:r>
              <a:rPr lang="da-DK" sz="1200" b="0" i="0" kern="1200" dirty="0">
                <a:solidFill>
                  <a:schemeClr val="tx1"/>
                </a:solidFill>
                <a:effectLst/>
                <a:latin typeface="+mn-lt"/>
                <a:ea typeface="+mn-ea"/>
                <a:cs typeface="+mn-cs"/>
              </a:rPr>
              <a:t>Data from Limdi et al. </a:t>
            </a:r>
            <a:r>
              <a:rPr lang="da-DK" sz="1200" b="0" i="0" u="none" strike="noStrike" kern="1200" dirty="0">
                <a:solidFill>
                  <a:schemeClr val="tx1"/>
                </a:solidFill>
                <a:effectLst/>
                <a:latin typeface="+mn-lt"/>
                <a:ea typeface="+mn-ea"/>
                <a:cs typeface="+mn-cs"/>
                <a:hlinkClick r:id="rId3"/>
              </a:rPr>
              <a:t>(17)</a:t>
            </a:r>
            <a:r>
              <a:rPr lang="da-DK" sz="1200" b="0" i="0" kern="1200" dirty="0">
                <a:solidFill>
                  <a:schemeClr val="tx1"/>
                </a:solidFill>
                <a:effectLst/>
                <a:latin typeface="+mn-lt"/>
                <a:ea typeface="+mn-ea"/>
                <a:cs typeface="+mn-cs"/>
              </a:rPr>
              <a:t> and Elliott et al. </a:t>
            </a:r>
            <a:r>
              <a:rPr lang="da-DK" sz="1200" b="0" i="0" u="none" strike="noStrike" kern="1200" dirty="0">
                <a:solidFill>
                  <a:schemeClr val="tx1"/>
                </a:solidFill>
                <a:effectLst/>
                <a:latin typeface="+mn-lt"/>
                <a:ea typeface="+mn-ea"/>
                <a:cs typeface="+mn-cs"/>
                <a:hlinkClick r:id="rId4"/>
              </a:rPr>
              <a:t>(64)</a:t>
            </a:r>
            <a:r>
              <a:rPr lang="da-DK" sz="1200" b="0" i="0" kern="1200" dirty="0">
                <a:solidFill>
                  <a:schemeClr val="tx1"/>
                </a:solidFill>
                <a:effectLst/>
                <a:latin typeface="+mn-lt"/>
                <a:ea typeface="+mn-ea"/>
                <a:cs typeface="+mn-cs"/>
              </a:rPr>
              <a:t>.</a:t>
            </a:r>
          </a:p>
          <a:p>
            <a:pPr lvl="0" algn="l" defTabSz="914400">
              <a:defRPr/>
            </a:pPr>
            <a:endParaRPr lang="da-DK" sz="1200" b="0" i="0" kern="1200" dirty="0">
              <a:solidFill>
                <a:schemeClr val="tx1"/>
              </a:solidFill>
              <a:effectLst/>
              <a:latin typeface="+mn-lt"/>
              <a:ea typeface="+mn-ea"/>
              <a:cs typeface="+mn-cs"/>
            </a:endParaRPr>
          </a:p>
          <a:p>
            <a:pPr lvl="0" algn="l" defTabSz="914400">
              <a:defRPr/>
            </a:pPr>
            <a:r>
              <a:rPr lang="en-CA" sz="1200" b="0" dirty="0">
                <a:solidFill>
                  <a:prstClr val="black"/>
                </a:solidFill>
                <a:latin typeface="Arial Narrow" panose="020B0606020202030204" pitchFamily="34" charset="0"/>
                <a:cs typeface="Candara"/>
              </a:rPr>
              <a:t>Warfarin is minimally dependent on the kidney for elimination, such that progression of CKD or acute changes in creatinine can minimally influence anticoagulation levels from the drug. Warfarin has the advantages of clinical familiarity, low cost, and widespread availability of reversal agents. Reversal of warfarin’s anticoagulant effect can be accomplished with vitamin K or fresh-frozen plasma for nonemergent situations, with 4-factor prothrombin complexes recommended for life-threatening bleeding (22). Warfarin significantly increases the risk for bleeding as </a:t>
            </a:r>
            <a:r>
              <a:rPr lang="en-CA" sz="1200" b="0" dirty="0" err="1">
                <a:solidFill>
                  <a:prstClr val="black"/>
                </a:solidFill>
                <a:latin typeface="Arial Narrow" panose="020B0606020202030204" pitchFamily="34" charset="0"/>
                <a:cs typeface="Candara"/>
              </a:rPr>
              <a:t>CrCl</a:t>
            </a:r>
            <a:r>
              <a:rPr lang="en-CA" sz="1200" b="0" dirty="0">
                <a:solidFill>
                  <a:prstClr val="black"/>
                </a:solidFill>
                <a:latin typeface="Arial Narrow" panose="020B0606020202030204" pitchFamily="34" charset="0"/>
                <a:cs typeface="Candara"/>
              </a:rPr>
              <a:t> decreases. This is likely secondary to superimposed platelet dysfunction from worsening uremia. A patient on warfarin with </a:t>
            </a:r>
            <a:r>
              <a:rPr lang="en-CA" sz="1200" b="0" dirty="0" err="1">
                <a:solidFill>
                  <a:prstClr val="black"/>
                </a:solidFill>
                <a:latin typeface="Arial Narrow" panose="020B0606020202030204" pitchFamily="34" charset="0"/>
                <a:cs typeface="Candara"/>
              </a:rPr>
              <a:t>CrCl</a:t>
            </a:r>
            <a:r>
              <a:rPr lang="en-CA" sz="1200" b="0" dirty="0">
                <a:solidFill>
                  <a:prstClr val="black"/>
                </a:solidFill>
                <a:latin typeface="Arial Narrow" panose="020B0606020202030204" pitchFamily="34" charset="0"/>
                <a:cs typeface="Candara"/>
              </a:rPr>
              <a:t> &lt;30 ml/min has a 4.9-fold (95% confidence interval [CI]: 2.6 to 9.1) increased relative risk for bleeding compared with patients on warfarin without renal disease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3447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143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CA" b="1" dirty="0"/>
              <a:t>Slide has transitions </a:t>
            </a:r>
          </a:p>
          <a:p>
            <a:endParaRPr lang="en-CA" b="1" dirty="0"/>
          </a:p>
          <a:p>
            <a:r>
              <a:rPr lang="en-CA" b="1" dirty="0"/>
              <a:t>1</a:t>
            </a:r>
            <a:r>
              <a:rPr lang="en-CA" b="1" baseline="30000" dirty="0"/>
              <a:t>st</a:t>
            </a:r>
            <a:r>
              <a:rPr lang="en-CA" b="1" dirty="0"/>
              <a:t> - Compared to 64% ↓ ischemic stroke in Non-ESRD patients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2</a:t>
            </a:r>
            <a:r>
              <a:rPr lang="en-CA" b="1" baseline="30000" dirty="0"/>
              <a:t>nd</a:t>
            </a:r>
            <a:r>
              <a:rPr lang="en-CA" b="1" dirty="0"/>
              <a:t> - </a:t>
            </a:r>
            <a:r>
              <a:rPr lang="en-US" sz="1200" b="1" dirty="0">
                <a:solidFill>
                  <a:prstClr val="black"/>
                </a:solidFill>
                <a:latin typeface="+mn-lt"/>
              </a:rPr>
              <a:t>21% ↑ major bleeding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prstClr val="black"/>
                </a:solidFill>
                <a:latin typeface="+mn-lt"/>
              </a:rPr>
              <a:t>3</a:t>
            </a:r>
            <a:r>
              <a:rPr lang="en-US" sz="1200" b="1" baseline="30000" dirty="0">
                <a:solidFill>
                  <a:prstClr val="black"/>
                </a:solidFill>
                <a:latin typeface="+mn-lt"/>
              </a:rPr>
              <a:t>rd</a:t>
            </a:r>
            <a:r>
              <a:rPr lang="en-US" sz="1200" b="1" dirty="0">
                <a:solidFill>
                  <a:prstClr val="black"/>
                </a:solidFill>
                <a:latin typeface="+mn-lt"/>
              </a:rPr>
              <a:t> - 93% ↑ intracranial hemorrhage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prstClr val="black"/>
              </a:solidFill>
              <a:latin typeface="+mn-lt"/>
            </a:endParaRPr>
          </a:p>
          <a:p>
            <a:endParaRPr lang="en-CA" b="1" dirty="0"/>
          </a:p>
          <a:p>
            <a:endParaRPr lang="en-CA" b="1" dirty="0"/>
          </a:p>
          <a:p>
            <a:pPr lvl="0" algn="l" defTabSz="914400">
              <a:defRPr/>
            </a:pPr>
            <a:endParaRPr lang="en-CA" sz="1200" b="0" dirty="0">
              <a:solidFill>
                <a:prstClr val="black"/>
              </a:solidFill>
              <a:latin typeface="Arial Narrow" panose="020B0606020202030204" pitchFamily="34" charset="0"/>
              <a:cs typeface="Candara"/>
            </a:endParaRPr>
          </a:p>
          <a:p>
            <a:pPr lvl="0" algn="l" defTabSz="914400">
              <a:defRPr/>
            </a:pPr>
            <a:endParaRPr lang="en-CA" sz="1200" b="0"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692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de-DE" sz="1000" b="0" dirty="0"/>
              <a:t>Renal impairment is common in patients</a:t>
            </a:r>
            <a:r>
              <a:rPr lang="de-DE" sz="1000" b="0" baseline="0" dirty="0"/>
              <a:t> with atrial fibrillation, with approximately 30% of these patients having moderate renal impairment. </a:t>
            </a:r>
            <a:endParaRPr lang="de-DE" sz="1000" b="0"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4382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295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0" dirty="0">
              <a:solidFill>
                <a:prstClr val="black"/>
              </a:solidFill>
              <a:latin typeface="Arial Narrow" panose="020B0606020202030204" pitchFamily="34" charset="0"/>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800" dirty="0">
                <a:latin typeface="Arial" panose="020B0604020202020204" pitchFamily="34" charset="0"/>
                <a:cs typeface="Arial" panose="020B0604020202020204" pitchFamily="34" charset="0"/>
              </a:rPr>
              <a:t>Why novel</a:t>
            </a:r>
            <a:r>
              <a:rPr lang="en-CA" sz="800" baseline="0" dirty="0">
                <a:latin typeface="Arial" panose="020B0604020202020204" pitchFamily="34" charset="0"/>
                <a:cs typeface="Arial" panose="020B0604020202020204" pitchFamily="34" charset="0"/>
              </a:rPr>
              <a:t> OACs should be first line V – counterarguments misconceptions:</a:t>
            </a:r>
            <a:endParaRPr lang="en-CA" sz="800" dirty="0">
              <a:latin typeface="Arial" panose="020B0604020202020204" pitchFamily="34" charset="0"/>
              <a:cs typeface="Arial" panose="020B0604020202020204" pitchFamily="34" charset="0"/>
            </a:endParaRPr>
          </a:p>
          <a:p>
            <a:r>
              <a:rPr lang="en-CA" sz="800" dirty="0">
                <a:latin typeface="Arial" panose="020B0604020202020204" pitchFamily="34" charset="0"/>
                <a:cs typeface="Arial" panose="020B0604020202020204" pitchFamily="34" charset="0"/>
              </a:rPr>
              <a:t>Renal dysfunction</a:t>
            </a:r>
            <a:r>
              <a:rPr lang="en-CA" sz="800" baseline="0" dirty="0">
                <a:latin typeface="Arial" panose="020B0604020202020204" pitchFamily="34" charset="0"/>
                <a:cs typeface="Arial" panose="020B0604020202020204" pitchFamily="34" charset="0"/>
              </a:rPr>
              <a:t> dangerous</a:t>
            </a:r>
          </a:p>
          <a:p>
            <a:endParaRPr lang="en-CA" sz="800" baseline="0" dirty="0">
              <a:latin typeface="Arial" panose="020B0604020202020204" pitchFamily="34" charset="0"/>
              <a:cs typeface="Arial" panose="020B0604020202020204" pitchFamily="34" charset="0"/>
            </a:endParaRPr>
          </a:p>
          <a:p>
            <a:r>
              <a:rPr lang="en-CA" sz="800" kern="1200" baseline="0" dirty="0">
                <a:solidFill>
                  <a:schemeClr val="tx1"/>
                </a:solidFill>
                <a:latin typeface="Arial" panose="020B0604020202020204" pitchFamily="34" charset="0"/>
                <a:cs typeface="Arial" panose="020B0604020202020204" pitchFamily="34" charset="0"/>
              </a:rPr>
              <a:t>Aims Atrial fibrillation (AF) is common among patients with impaired renal function. Apixaban, a novel oral anticoagulant with partial renal excretion, was compared with warfarin and reduced the rate stroke, death and bleeding in the ARISTOTLE trial. We evaluated these outcomes in relation to renal function.</a:t>
            </a:r>
          </a:p>
          <a:p>
            <a:endParaRPr lang="en-CA" sz="800" kern="1200" baseline="0" dirty="0">
              <a:solidFill>
                <a:schemeClr val="tx1"/>
              </a:solidFill>
              <a:latin typeface="Arial" panose="020B0604020202020204" pitchFamily="34" charset="0"/>
              <a:cs typeface="Arial" panose="020B0604020202020204" pitchFamily="34" charset="0"/>
            </a:endParaRPr>
          </a:p>
          <a:p>
            <a:r>
              <a:rPr lang="en-CA" sz="800" kern="1200" baseline="0" dirty="0">
                <a:solidFill>
                  <a:schemeClr val="tx1"/>
                </a:solidFill>
                <a:latin typeface="Arial" panose="020B0604020202020204" pitchFamily="34" charset="0"/>
                <a:cs typeface="Arial" panose="020B0604020202020204" pitchFamily="34" charset="0"/>
              </a:rPr>
              <a:t>Methods and results</a:t>
            </a:r>
          </a:p>
          <a:p>
            <a:r>
              <a:rPr lang="en-CA" sz="800" kern="1200" baseline="0" dirty="0">
                <a:solidFill>
                  <a:schemeClr val="tx1"/>
                </a:solidFill>
                <a:latin typeface="Arial" panose="020B0604020202020204" pitchFamily="34" charset="0"/>
                <a:cs typeface="Arial" panose="020B0604020202020204" pitchFamily="34" charset="0"/>
              </a:rPr>
              <a:t>Baseline glomerular filtration rate (GFR) was estimated using the Cockcroft–Gault and Chronic Kidney Disease</a:t>
            </a:r>
          </a:p>
          <a:p>
            <a:r>
              <a:rPr lang="en-CA" sz="800" kern="1200" baseline="0" dirty="0">
                <a:solidFill>
                  <a:schemeClr val="tx1"/>
                </a:solidFill>
                <a:latin typeface="Arial" panose="020B0604020202020204" pitchFamily="34" charset="0"/>
                <a:cs typeface="Arial" panose="020B0604020202020204" pitchFamily="34" charset="0"/>
              </a:rPr>
              <a:t>Epidemiology Collaboration (CKD-EPI) equations as well as cystatin C measurements. According to baseline Cockcroft–Gault, there were 7518 patients (42%) with an estimated GFR (eGFR) of .80 mL/min, 7587 (42%) between .50 and 80 mL/min, and 3017 (15%) with an eGFR of ≤50 mL/min. The rate of cardiovascular events and bleeding was higher at impaired renal function (≤80 mL/min). Apixaban was more effective than warfarin in preventing stroke or systemic embolism and reducing mortality irrespective of renal function. These results were consistent, regardless</a:t>
            </a:r>
          </a:p>
          <a:p>
            <a:r>
              <a:rPr lang="en-CA" sz="800" kern="1200" baseline="0" dirty="0">
                <a:solidFill>
                  <a:schemeClr val="tx1"/>
                </a:solidFill>
                <a:latin typeface="Arial" panose="020B0604020202020204" pitchFamily="34" charset="0"/>
                <a:cs typeface="Arial" panose="020B0604020202020204" pitchFamily="34" charset="0"/>
              </a:rPr>
              <a:t>of methods for GFR estimation. Apixaban was associated with less major bleeding events across all ranges of eGFRs.</a:t>
            </a:r>
          </a:p>
          <a:p>
            <a:r>
              <a:rPr lang="en-CA" sz="800" kern="1200" baseline="0" dirty="0">
                <a:solidFill>
                  <a:schemeClr val="tx1"/>
                </a:solidFill>
                <a:latin typeface="Arial" panose="020B0604020202020204" pitchFamily="34" charset="0"/>
                <a:cs typeface="Arial" panose="020B0604020202020204" pitchFamily="34" charset="0"/>
              </a:rPr>
              <a:t>The relative risk reduction in major bleeding was greater in patients with an eGFR of ≤50 mL/min using Cockcroft–</a:t>
            </a:r>
          </a:p>
          <a:p>
            <a:r>
              <a:rPr lang="en-CA" sz="800" kern="1200" baseline="0" dirty="0">
                <a:solidFill>
                  <a:schemeClr val="tx1"/>
                </a:solidFill>
                <a:latin typeface="Arial" panose="020B0604020202020204" pitchFamily="34" charset="0"/>
                <a:cs typeface="Arial" panose="020B0604020202020204" pitchFamily="34" charset="0"/>
              </a:rPr>
              <a:t>Gault {hazard ratio (HR) 0.50 [95% confidence interval (CI) 0.38–0.66], interaction P ¼ 0.005} or CKD-EPI equations</a:t>
            </a:r>
          </a:p>
          <a:p>
            <a:r>
              <a:rPr lang="fr-FR" sz="800" kern="1200" baseline="0" dirty="0">
                <a:solidFill>
                  <a:schemeClr val="tx1"/>
                </a:solidFill>
                <a:latin typeface="Arial" panose="020B0604020202020204" pitchFamily="34" charset="0"/>
                <a:cs typeface="Arial" panose="020B0604020202020204" pitchFamily="34" charset="0"/>
              </a:rPr>
              <a:t>[HR 0.48 (95% CI 0.37–0.64), interaction P ¼ 0.003].</a:t>
            </a:r>
          </a:p>
          <a:p>
            <a:endParaRPr lang="fr-FR" sz="800" kern="1200" baseline="0" dirty="0">
              <a:solidFill>
                <a:schemeClr val="tx1"/>
              </a:solidFill>
              <a:latin typeface="Arial" panose="020B0604020202020204" pitchFamily="34" charset="0"/>
              <a:cs typeface="Arial" panose="020B0604020202020204" pitchFamily="34" charset="0"/>
            </a:endParaRPr>
          </a:p>
          <a:p>
            <a:r>
              <a:rPr lang="en-CA" sz="800" kern="1200" baseline="0" dirty="0">
                <a:solidFill>
                  <a:schemeClr val="tx1"/>
                </a:solidFill>
                <a:latin typeface="Arial" panose="020B0604020202020204" pitchFamily="34" charset="0"/>
                <a:cs typeface="Arial" panose="020B0604020202020204" pitchFamily="34" charset="0"/>
              </a:rPr>
              <a:t>Conclusion </a:t>
            </a:r>
          </a:p>
          <a:p>
            <a:r>
              <a:rPr lang="en-CA" sz="800" kern="1200" baseline="0" dirty="0">
                <a:solidFill>
                  <a:schemeClr val="tx1"/>
                </a:solidFill>
                <a:latin typeface="Arial" panose="020B0604020202020204" pitchFamily="34" charset="0"/>
                <a:cs typeface="Arial" panose="020B0604020202020204" pitchFamily="34" charset="0"/>
              </a:rPr>
              <a:t>In patients with AF, renal impairment was associated with increased risk of cardiovascular events and bleeding. When compared with warfarin, apixaban treatment reduced the rate of stroke, death, and major bleeding, regardless of renal function. Patients with impaired renal function seemed to have the greatest reduction in major bleeding with apixaban.</a:t>
            </a:r>
          </a:p>
          <a:p>
            <a:endParaRPr lang="en-CA" sz="800" baseline="0" dirty="0">
              <a:latin typeface="Arial" panose="020B0604020202020204" pitchFamily="34" charset="0"/>
              <a:cs typeface="Arial" panose="020B0604020202020204" pitchFamily="34" charset="0"/>
            </a:endParaRPr>
          </a:p>
          <a:p>
            <a:r>
              <a:rPr lang="en-CA" sz="800" kern="1200" baseline="0" dirty="0">
                <a:solidFill>
                  <a:schemeClr val="tx1"/>
                </a:solidFill>
                <a:latin typeface="Arial" panose="020B0604020202020204" pitchFamily="34" charset="0"/>
                <a:cs typeface="Arial" panose="020B0604020202020204" pitchFamily="34" charset="0"/>
              </a:rPr>
              <a:t>GFR is an accepted index of renal function. Several equations exist to noninvasively estimate GFR from serum creatinine. The Cockcroft-Gault equation is at present the most widely used; however, it systematically overestimates GFR.21 The CKD-EPI equation was developed to more accurately estimate GFR across all ranges of renal function.14 The qualities of the different equations are evident in the differences regarding number of subjects classified with eGFR ≥80 mL/min or eGFR 50 to &lt;80 mL/min between the Cockcroft-Gault and CKD-EPI equations. The majority of reclassification occurred in the group estimated as having normal renal function according to the Cockcroft-Gault equation. Approximately 50% of the participants, 3030 of 5844, estimated as having renal function ≥80 mL/min with the Cockcroft-Gault were classified as having GFR &lt;80 mL/min with the CKD-EPI equation. The more accurate estimation of individuals’ renal function and reclassification achieved with the CKD-EPI equation appear to account for the more pronounced patterns and narrower confidence intervals in the renal function interaction analyses with regard to dabigatran relative to warfarin for the safety outcomes. Use of the cystatin C equation is not well described in elderly populations and was only available in a subset of patients (n=6190); consequently, the results need to be interpreted with some caution. However, similar patterns concerning eGFR classification and treatment interactions have been described recently in a large AF population from the Apixaban for Reduction in Stroke and Other Thromboembolic Events (ARISTOTLE) trial.6 On the basis of the present results, it appears that the CKD-EPI equation provides important and clinically useful information regarding the assessment of renal function and the tailoring of oral</a:t>
            </a:r>
          </a:p>
          <a:p>
            <a:r>
              <a:rPr lang="en-CA" sz="800" kern="1200" baseline="0" dirty="0">
                <a:solidFill>
                  <a:schemeClr val="tx1"/>
                </a:solidFill>
                <a:latin typeface="Arial" panose="020B0604020202020204" pitchFamily="34" charset="0"/>
                <a:cs typeface="Arial" panose="020B0604020202020204" pitchFamily="34" charset="0"/>
              </a:rPr>
              <a:t>anticoagulation in AF.</a:t>
            </a:r>
          </a:p>
          <a:p>
            <a:endParaRPr lang="en-CA" sz="800" kern="1200" baseline="0" dirty="0">
              <a:solidFill>
                <a:schemeClr val="tx1"/>
              </a:solidFill>
              <a:latin typeface="Arial" panose="020B0604020202020204" pitchFamily="34" charset="0"/>
              <a:cs typeface="Arial" panose="020B0604020202020204" pitchFamily="34" charset="0"/>
            </a:endParaRPr>
          </a:p>
          <a:p>
            <a:r>
              <a:rPr lang="en-CA" sz="800" b="1" i="1" kern="1200" baseline="0" dirty="0">
                <a:solidFill>
                  <a:schemeClr val="tx1"/>
                </a:solidFill>
                <a:latin typeface="Arial" panose="020B0604020202020204" pitchFamily="34" charset="0"/>
                <a:cs typeface="Arial" panose="020B0604020202020204" pitchFamily="34" charset="0"/>
              </a:rPr>
              <a:t>Background—Renal impairment increases the risk of stroke and bleeding in patients with atrial fibrillation. In the</a:t>
            </a:r>
          </a:p>
          <a:p>
            <a:r>
              <a:rPr lang="en-CA" sz="800" kern="1200" baseline="0" dirty="0">
                <a:solidFill>
                  <a:schemeClr val="tx1"/>
                </a:solidFill>
                <a:latin typeface="Arial" panose="020B0604020202020204" pitchFamily="34" charset="0"/>
                <a:cs typeface="Arial" panose="020B0604020202020204" pitchFamily="34" charset="0"/>
              </a:rPr>
              <a:t>Randomized Evaluation of Long-Term Anticoagulant Therapy (RELY) trial, dabigatran, with ≈80% renal elimination, displayed superiority over warfarin for prevention of stroke and systemic embolism in the 150-mg dose and significantly less major bleeding in the 110-mg dose in 18 113 patients with nonvalvular atrial fibrillation. This prespecified study investigated these outcomes in relation to renal function.</a:t>
            </a:r>
          </a:p>
          <a:p>
            <a:r>
              <a:rPr lang="en-CA" sz="800" b="1" i="1" kern="1200" baseline="0" dirty="0">
                <a:solidFill>
                  <a:schemeClr val="tx1"/>
                </a:solidFill>
                <a:latin typeface="Arial" panose="020B0604020202020204" pitchFamily="34" charset="0"/>
                <a:cs typeface="Arial" panose="020B0604020202020204" pitchFamily="34" charset="0"/>
              </a:rPr>
              <a:t>Methods and Results—Glomerular filtration rate was estimated with the Cockcroft-Gault, Chronic Kidney Disease</a:t>
            </a:r>
          </a:p>
          <a:p>
            <a:r>
              <a:rPr lang="en-CA" sz="800" kern="1200" baseline="0" dirty="0">
                <a:solidFill>
                  <a:schemeClr val="tx1"/>
                </a:solidFill>
                <a:latin typeface="Arial" panose="020B0604020202020204" pitchFamily="34" charset="0"/>
                <a:cs typeface="Arial" panose="020B0604020202020204" pitchFamily="34" charset="0"/>
              </a:rPr>
              <a:t>Epidemiology Collaboration (CKD-EPI), and Modification of Diet in Renal Disease (MDRD) equations in all randomized patients with available creatinine at baseline (n=17 951), and cystatin C–based glomerular filtration rate was estimated in a subpopulation with measurements available (n=6190). A glomerular filtration rate ≥80, 50 to &lt;80, and &lt;50 mL/min was estimated in 32.6%, 47.6%, and 19.8% and in 21.6%, 59.6%, and 18.8% of patients based on Cockcroft-Gault and CKD-EPI, respectively. Rates of stroke or systemic embolism, major bleeding, and all-cause mortality increased as  renal function decreased. The rates of stroke or systemic embolism were lower with dabigatran 150 mg and similar with 110 mg twice daily compared with warfarin, without significant heterogeneity in subgroups defined by renal function</a:t>
            </a:r>
          </a:p>
          <a:p>
            <a:r>
              <a:rPr lang="en-CA" sz="800" kern="1200" baseline="0" dirty="0">
                <a:solidFill>
                  <a:schemeClr val="tx1"/>
                </a:solidFill>
                <a:latin typeface="Arial" panose="020B0604020202020204" pitchFamily="34" charset="0"/>
                <a:cs typeface="Arial" panose="020B0604020202020204" pitchFamily="34" charset="0"/>
              </a:rPr>
              <a:t>(interaction </a:t>
            </a:r>
            <a:r>
              <a:rPr lang="en-CA" sz="800" i="1" kern="1200" baseline="0" dirty="0">
                <a:solidFill>
                  <a:schemeClr val="tx1"/>
                </a:solidFill>
                <a:latin typeface="Arial" panose="020B0604020202020204" pitchFamily="34" charset="0"/>
                <a:cs typeface="Arial" panose="020B0604020202020204" pitchFamily="34" charset="0"/>
              </a:rPr>
              <a:t>P&gt;0.1 for all). For the outcome of major bleeding, there were significant interactions between treatment </a:t>
            </a:r>
            <a:r>
              <a:rPr lang="en-CA" sz="800" kern="1200" baseline="0" dirty="0">
                <a:solidFill>
                  <a:schemeClr val="tx1"/>
                </a:solidFill>
                <a:latin typeface="Arial" panose="020B0604020202020204" pitchFamily="34" charset="0"/>
                <a:cs typeface="Arial" panose="020B0604020202020204" pitchFamily="34" charset="0"/>
              </a:rPr>
              <a:t>and renal function according to CKD-EPI and MDRD equations, respectively (</a:t>
            </a:r>
            <a:r>
              <a:rPr lang="en-CA" sz="800" i="1" kern="1200" baseline="0" dirty="0">
                <a:solidFill>
                  <a:schemeClr val="tx1"/>
                </a:solidFill>
                <a:latin typeface="Arial" panose="020B0604020202020204" pitchFamily="34" charset="0"/>
                <a:cs typeface="Arial" panose="020B0604020202020204" pitchFamily="34" charset="0"/>
              </a:rPr>
              <a:t>P&lt;0.05). The relative reduction in major </a:t>
            </a:r>
            <a:r>
              <a:rPr lang="en-CA" sz="800" kern="1200" baseline="0" dirty="0">
                <a:solidFill>
                  <a:schemeClr val="tx1"/>
                </a:solidFill>
                <a:latin typeface="Arial" panose="020B0604020202020204" pitchFamily="34" charset="0"/>
                <a:cs typeface="Arial" panose="020B0604020202020204" pitchFamily="34" charset="0"/>
              </a:rPr>
              <a:t>bleeding with either dabigatran dose compared with warfarin was greater in patients with glomerular filtration rate ≥80mL/min.</a:t>
            </a:r>
          </a:p>
          <a:p>
            <a:r>
              <a:rPr lang="en-CA" sz="800" b="1" i="1" kern="1200" baseline="0" dirty="0">
                <a:solidFill>
                  <a:schemeClr val="tx1"/>
                </a:solidFill>
                <a:latin typeface="Arial" panose="020B0604020202020204" pitchFamily="34" charset="0"/>
                <a:cs typeface="Arial" panose="020B0604020202020204" pitchFamily="34" charset="0"/>
              </a:rPr>
              <a:t>Conclusions—The efficacy of both dosages of dabigatran was consistent with the overall trial irrespective of renal function.</a:t>
            </a:r>
          </a:p>
          <a:p>
            <a:r>
              <a:rPr lang="en-CA" sz="800" kern="1200" baseline="0" dirty="0">
                <a:solidFill>
                  <a:schemeClr val="tx1"/>
                </a:solidFill>
                <a:latin typeface="Arial" panose="020B0604020202020204" pitchFamily="34" charset="0"/>
                <a:cs typeface="Arial" panose="020B0604020202020204" pitchFamily="34" charset="0"/>
              </a:rPr>
              <a:t>However, with the CKD-EPI and MDRD equations, both dabigatran dosages displayed significantly lower rates of major</a:t>
            </a:r>
          </a:p>
          <a:p>
            <a:r>
              <a:rPr lang="en-CA" sz="800" kern="1200" baseline="0" dirty="0">
                <a:solidFill>
                  <a:schemeClr val="tx1"/>
                </a:solidFill>
                <a:latin typeface="Arial" panose="020B0604020202020204" pitchFamily="34" charset="0"/>
                <a:cs typeface="Arial" panose="020B0604020202020204" pitchFamily="34" charset="0"/>
              </a:rPr>
              <a:t>bleeding in patients with glomerular filtration rate ≥80 mL/min.</a:t>
            </a:r>
          </a:p>
          <a:p>
            <a:r>
              <a:rPr lang="en-CA" sz="800" b="1" i="1" kern="1200" baseline="0" dirty="0">
                <a:solidFill>
                  <a:schemeClr val="tx1"/>
                </a:solidFill>
                <a:latin typeface="Arial" panose="020B0604020202020204" pitchFamily="34" charset="0"/>
                <a:cs typeface="Arial" panose="020B0604020202020204" pitchFamily="34" charset="0"/>
              </a:rPr>
              <a:t>Clinical Trial Registration—URL: http://www.clinicaltrials.gov. Unique identifier: NCT00262600.</a:t>
            </a:r>
          </a:p>
          <a:p>
            <a:r>
              <a:rPr lang="en-CA" sz="800" b="1" kern="1200" baseline="0" dirty="0">
                <a:solidFill>
                  <a:schemeClr val="tx1"/>
                </a:solidFill>
                <a:latin typeface="Arial" panose="020B0604020202020204" pitchFamily="34" charset="0"/>
                <a:cs typeface="Arial" panose="020B0604020202020204" pitchFamily="34" charset="0"/>
              </a:rPr>
              <a:t>(</a:t>
            </a:r>
            <a:r>
              <a:rPr lang="en-CA" sz="800" b="1" i="1" kern="1200" baseline="0" dirty="0">
                <a:solidFill>
                  <a:schemeClr val="tx1"/>
                </a:solidFill>
                <a:latin typeface="Arial" panose="020B0604020202020204" pitchFamily="34" charset="0"/>
                <a:cs typeface="Arial" panose="020B0604020202020204" pitchFamily="34" charset="0"/>
              </a:rPr>
              <a:t>Circulation. 2014;129:961-970.)</a:t>
            </a:r>
            <a:endParaRPr lang="en-CA" sz="1200" b="0"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899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0"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0204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0"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7876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0"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550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US" dirty="0"/>
              <a:t>Correct answers are 3. 4. 7. and 9.</a:t>
            </a:r>
          </a:p>
          <a:p>
            <a:endParaRPr lang="en-CA" dirty="0"/>
          </a:p>
        </p:txBody>
      </p:sp>
      <p:sp>
        <p:nvSpPr>
          <p:cNvPr id="4" name="Slide Number Placeholder 3"/>
          <p:cNvSpPr>
            <a:spLocks noGrp="1"/>
          </p:cNvSpPr>
          <p:nvPr>
            <p:ph type="sldNum" sz="quarter" idx="5"/>
          </p:nvPr>
        </p:nvSpPr>
        <p:spPr/>
        <p:txBody>
          <a:bodyPr/>
          <a:lstStyle/>
          <a:p>
            <a:fld id="{04156297-500E-4637-A3B6-DA20CA07D824}" type="slidenum">
              <a:rPr lang="en-US" smtClean="0"/>
              <a:t>6</a:t>
            </a:fld>
            <a:endParaRPr lang="en-US"/>
          </a:p>
        </p:txBody>
      </p:sp>
    </p:spTree>
    <p:extLst>
      <p:ext uri="{BB962C8B-B14F-4D97-AF65-F5344CB8AC3E}">
        <p14:creationId xmlns:p14="http://schemas.microsoft.com/office/powerpoint/2010/main" val="1529710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endParaRPr lang="en-CA" altLang="en-US" sz="1000" b="1" dirty="0"/>
          </a:p>
          <a:p>
            <a:pPr defTabSz="931774">
              <a:defRPr/>
            </a:pPr>
            <a:r>
              <a:rPr lang="en-CA" sz="1000" b="0" dirty="0"/>
              <a:t>Chronic</a:t>
            </a:r>
            <a:r>
              <a:rPr lang="en-CA" sz="1000" b="0" baseline="0" dirty="0"/>
              <a:t> kidney disease is a risk factor for thrombotic and bleeding events, with greater increases in stroke and systemic embolism (3.61 vs. 6.44 events/100 person-years; hazard ratio: 1.49; 95% CI: 1.38-1.59) and bleeding (3.54 vs. 8.77 events/100 person-years; hazard ratio: 2.24; 95% CI: 2.10-2.38) for patients with no renal disease compared to those with non-end-stage chronic kidney disease.</a:t>
            </a:r>
            <a:endParaRPr lang="en-CA" sz="1000" b="0"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471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en-US" altLang="en-US" sz="1000" b="0" dirty="0"/>
              <a:t>Speaker can chose to show</a:t>
            </a:r>
            <a:r>
              <a:rPr lang="en-US" altLang="en-US" sz="1000" b="0" baseline="0" dirty="0"/>
              <a:t> and discuss or hide this as well as the following slide depending on the audience’s needs</a:t>
            </a:r>
          </a:p>
          <a:p>
            <a:endParaRPr lang="en-US" altLang="en-US" sz="1000" b="0" dirty="0"/>
          </a:p>
          <a:p>
            <a:r>
              <a:rPr lang="en-US" altLang="en-US" sz="1000" b="1" dirty="0"/>
              <a:t>Key Points:</a:t>
            </a:r>
          </a:p>
          <a:p>
            <a:pPr marL="171450" indent="-171450">
              <a:buFont typeface="Arial"/>
              <a:buChar char="•"/>
            </a:pPr>
            <a:r>
              <a:rPr lang="en-US" altLang="en-US" sz="1000" b="0" dirty="0"/>
              <a:t>eGFR and </a:t>
            </a:r>
            <a:r>
              <a:rPr lang="en-US" altLang="en-US" sz="1000" b="0" dirty="0" err="1"/>
              <a:t>CrCl</a:t>
            </a:r>
            <a:r>
              <a:rPr lang="en-US" altLang="en-US" sz="1000" b="0" dirty="0"/>
              <a:t> are</a:t>
            </a:r>
            <a:r>
              <a:rPr lang="en-US" altLang="en-US" sz="1000" b="0" baseline="0" dirty="0"/>
              <a:t> not interchangeable and may differ substantially particularly in patients with small body size</a:t>
            </a:r>
          </a:p>
          <a:p>
            <a:pPr marL="171450" indent="-171450">
              <a:buFont typeface="Arial"/>
              <a:buChar char="•"/>
            </a:pPr>
            <a:r>
              <a:rPr lang="en-US" altLang="en-US" sz="1000" b="0" baseline="0" dirty="0"/>
              <a:t>The Thrombosis Canada app’s - Tools section has a simple to use formula for quickly estimating </a:t>
            </a:r>
            <a:r>
              <a:rPr lang="en-US" altLang="en-US" sz="1000" b="0" baseline="0" dirty="0" err="1"/>
              <a:t>CrCl</a:t>
            </a:r>
            <a:r>
              <a:rPr lang="en-US" altLang="en-US" sz="1000" b="0" baseline="0" dirty="0"/>
              <a:t> from gender, age, weight and creatinine.</a:t>
            </a:r>
          </a:p>
          <a:p>
            <a:pPr marL="171450" indent="-171450">
              <a:buFont typeface="Arial"/>
              <a:buChar char="•"/>
            </a:pPr>
            <a:r>
              <a:rPr lang="en-US" altLang="en-US" sz="1000" b="0" baseline="0" dirty="0"/>
              <a:t>At a creatinine of 200 mmol/L, Melvin’s eGFR is 35 and his calculated </a:t>
            </a:r>
            <a:r>
              <a:rPr lang="en-US" altLang="en-US" sz="1000" b="0" baseline="0" dirty="0" err="1"/>
              <a:t>CrCl</a:t>
            </a:r>
            <a:r>
              <a:rPr lang="en-US" altLang="en-US" sz="1000" b="0" baseline="0" dirty="0"/>
              <a:t> is 36 ml/min (almost the same)</a:t>
            </a:r>
          </a:p>
          <a:p>
            <a:pPr marL="171450" indent="-171450">
              <a:buFont typeface="Arial"/>
              <a:buChar char="•"/>
            </a:pPr>
            <a:r>
              <a:rPr lang="en-US" altLang="en-US" sz="1000" b="0" dirty="0"/>
              <a:t>DOAC dosage adjustments are based on based on </a:t>
            </a:r>
            <a:r>
              <a:rPr lang="en-US" altLang="en-US" sz="1000" b="0" dirty="0" err="1"/>
              <a:t>CrCl</a:t>
            </a:r>
            <a:r>
              <a:rPr lang="en-US" altLang="en-US" sz="1000" b="0" dirty="0"/>
              <a:t> and not eGFR.</a:t>
            </a:r>
          </a:p>
          <a:p>
            <a:endParaRPr lang="en-US" altLang="en-US" sz="1000" b="1" dirty="0"/>
          </a:p>
          <a:p>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056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en-US" altLang="en-US" sz="1000" b="0" dirty="0"/>
              <a:t>Speaker can chose to show</a:t>
            </a:r>
            <a:r>
              <a:rPr lang="en-US" altLang="en-US" sz="1000" b="0" baseline="0" dirty="0"/>
              <a:t> and discuss or hide this as well as the following slide depending on the audience’s needs</a:t>
            </a:r>
          </a:p>
          <a:p>
            <a:endParaRPr lang="en-US" altLang="en-US" sz="1000" b="0" dirty="0"/>
          </a:p>
          <a:p>
            <a:pPr marL="171450" indent="-171450">
              <a:buFont typeface="Arial"/>
              <a:buChar char="•"/>
            </a:pPr>
            <a:r>
              <a:rPr lang="en-US" altLang="en-US" sz="1000" b="0" dirty="0"/>
              <a:t>Absolute creatinine of 133 mmol/L</a:t>
            </a:r>
            <a:r>
              <a:rPr lang="en-US" altLang="en-US" sz="1000" b="0" baseline="0" dirty="0"/>
              <a:t> is used in the “ABC” criteria for apixaban dosage adjustment from 5 mg bid to 2.5 mg bid.  Calculation of eGFR or </a:t>
            </a:r>
            <a:r>
              <a:rPr lang="en-US" altLang="en-US" sz="1000" b="0" baseline="0" dirty="0" err="1"/>
              <a:t>CrCl</a:t>
            </a:r>
            <a:r>
              <a:rPr lang="en-US" altLang="en-US" sz="1000" b="0" baseline="0" dirty="0"/>
              <a:t> was NOT required in the RCTs (ARISTOTLE and AVEROES).  Applying the two of three “ABC” criteria may thus be simpler than with the other three DOACs.</a:t>
            </a:r>
          </a:p>
          <a:p>
            <a:pPr marL="171450" indent="-171450">
              <a:buFont typeface="Arial"/>
              <a:buChar char="•"/>
            </a:pPr>
            <a:r>
              <a:rPr lang="en-US" altLang="en-US" sz="1000" b="0" baseline="0" dirty="0"/>
              <a:t>While Canadian laboratories generally provide an eGFR using the CKD-EPI equation, DOAC RCTs used </a:t>
            </a:r>
            <a:r>
              <a:rPr lang="en-US" altLang="en-US" sz="1000" b="0" baseline="0" dirty="0" err="1"/>
              <a:t>CrCl</a:t>
            </a:r>
            <a:r>
              <a:rPr lang="en-US" altLang="en-US" sz="1000" b="0" baseline="0" dirty="0"/>
              <a:t> calculated with the </a:t>
            </a:r>
            <a:r>
              <a:rPr lang="en-US" altLang="en-US" sz="1000" b="0" baseline="0" dirty="0" err="1"/>
              <a:t>Cockgroft</a:t>
            </a:r>
            <a:r>
              <a:rPr lang="en-US" altLang="en-US" sz="1000" b="0" baseline="0" dirty="0"/>
              <a:t> Gault equation for dosage adjustment. </a:t>
            </a:r>
          </a:p>
          <a:p>
            <a:pPr marL="171450" indent="-171450">
              <a:buFont typeface="Arial"/>
              <a:buChar char="•"/>
            </a:pPr>
            <a:r>
              <a:rPr lang="en-US" altLang="en-US" sz="1000" b="0" baseline="0" dirty="0"/>
              <a:t>Physicians prescribing an anti </a:t>
            </a:r>
            <a:r>
              <a:rPr lang="en-US" altLang="en-US" sz="1000" b="0" baseline="0" dirty="0" err="1"/>
              <a:t>Xa</a:t>
            </a:r>
            <a:r>
              <a:rPr lang="en-US" altLang="en-US" sz="1000" b="0" baseline="0" dirty="0"/>
              <a:t> inhibitor (rivaroxaban, dabigatran, </a:t>
            </a:r>
            <a:r>
              <a:rPr lang="en-US" altLang="en-US" sz="1000" b="0" baseline="0" dirty="0" err="1"/>
              <a:t>edoxaban</a:t>
            </a:r>
            <a:r>
              <a:rPr lang="en-US" altLang="en-US" sz="1000" b="0" baseline="0" dirty="0"/>
              <a:t>) can use the Thrombosis Canada “Tools” app to readily calculate </a:t>
            </a:r>
            <a:r>
              <a:rPr lang="en-US" altLang="en-US" sz="1000" b="0" baseline="0" dirty="0" err="1"/>
              <a:t>CrCl</a:t>
            </a:r>
            <a:r>
              <a:rPr lang="en-US" altLang="en-US" sz="1000" b="0" baseline="0" dirty="0"/>
              <a:t> from gender, age, weight (Kg) and creatinine (mmol/L).</a:t>
            </a:r>
          </a:p>
          <a:p>
            <a:pPr marL="171450" indent="-171450">
              <a:buFont typeface="Arial"/>
              <a:buChar char="•"/>
            </a:pPr>
            <a:r>
              <a:rPr lang="en-CA" altLang="en-US" sz="1000" b="0" dirty="0"/>
              <a:t>apixaban dosing is independent of eGFR, i.e. dependent on absolute Cr concentration, so in a way simpler since the other DOACS RCTs used cockloft gault but current lab reports use CKD Epi, not the same</a:t>
            </a:r>
            <a:endParaRPr lang="en-US" altLang="en-US" sz="1000" b="0" dirty="0"/>
          </a:p>
          <a:p>
            <a:endParaRPr lang="en-CA" altLang="en-US" sz="1000" b="1" dirty="0"/>
          </a:p>
          <a:p>
            <a:endParaRPr lang="de-DE" sz="1000" b="1" dirty="0"/>
          </a:p>
          <a:p>
            <a:endParaRPr lang="en-US" altLang="en-US" sz="1000" b="1" dirty="0"/>
          </a:p>
          <a:p>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2985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81229" indent="-181229">
              <a:buFont typeface="Arial"/>
              <a:buChar char="•"/>
            </a:pPr>
            <a:r>
              <a:rPr lang="en-US" sz="1000" dirty="0"/>
              <a:t>DOACs can be differentiated based on efficacy and bleeding risk in the clinical trials ( and real-world experience available and forthcoming…) with the limitations of indirect clinical comparisons duly acknowledged.  DOACs can also be differentiated based on other factors as summarized in this slide. Parameters such as borderline renal function, sensitivity</a:t>
            </a:r>
            <a:r>
              <a:rPr lang="en-US" sz="1000" baseline="0" dirty="0"/>
              <a:t> to dyspepsia, irregular food intake, need for blister pack medication preparation by pharmacist, cognitive dysfunction and medication non compliance to BID dosing </a:t>
            </a:r>
            <a:r>
              <a:rPr lang="en-US" sz="1000" baseline="0" dirty="0" err="1"/>
              <a:t>etc</a:t>
            </a:r>
            <a:r>
              <a:rPr lang="en-US" sz="1000" baseline="0" dirty="0"/>
              <a:t> </a:t>
            </a:r>
            <a:r>
              <a:rPr lang="en-US" sz="1000" baseline="0" dirty="0" err="1"/>
              <a:t>etc</a:t>
            </a:r>
            <a:r>
              <a:rPr lang="en-US" sz="1000" baseline="0" dirty="0"/>
              <a:t> can determine selection of the best agent for a given patient!</a:t>
            </a:r>
          </a:p>
          <a:p>
            <a:pPr marL="181229" indent="-181229">
              <a:buFont typeface="Arial"/>
              <a:buChar char="•"/>
            </a:pPr>
            <a:r>
              <a:rPr lang="en-US" sz="1000" baseline="0" dirty="0"/>
              <a:t>The </a:t>
            </a:r>
            <a:r>
              <a:rPr lang="en-US" sz="1000" baseline="0" dirty="0" err="1"/>
              <a:t>Tmax</a:t>
            </a:r>
            <a:r>
              <a:rPr lang="en-US" sz="1000" baseline="0" dirty="0"/>
              <a:t> of all DOACs is a short 2-4 hours.  This means that, unlike with warfarin, a patient is rapidly anticoagulated within just two hours following a DOAC dose.  This has important implications for heparin “bridging” which is no longer required with DOACs as well as for the timing of resumption of DOAC therapy following procedures.</a:t>
            </a:r>
          </a:p>
          <a:p>
            <a:pPr marL="181229" indent="-181229">
              <a:buFont typeface="Arial"/>
              <a:buChar char="•"/>
            </a:pPr>
            <a:r>
              <a:rPr lang="en-US" sz="1000" baseline="0" dirty="0"/>
              <a:t>All DOACs share a short 12 hour half-life in the setting of preserved renal function (</a:t>
            </a:r>
            <a:r>
              <a:rPr lang="en-US" sz="1000" baseline="0" dirty="0" err="1"/>
              <a:t>CrCl</a:t>
            </a:r>
            <a:r>
              <a:rPr lang="en-US" sz="1000" baseline="0" dirty="0"/>
              <a:t> &gt; 60 ml/min).  This is a major advantage over warfarin which has a half-life of 36 hours or longer depending on hepatic function.  Most procedures at intermediate or high bleeding risk can be performed within 1-2 days respectively of withholding a DOAC with additional delay required with renal dysfunction.  Moreover, major bleeding can usually be controlled with local and supportive measures as the effect of the DOAC wears off quickly.  Specific DOAC antidotes are therefore rarely required.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989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232898" indent="-232898" defTabSz="931585">
              <a:defRPr/>
            </a:pPr>
            <a:r>
              <a:rPr lang="en-US" sz="1000" kern="1200" dirty="0">
                <a:solidFill>
                  <a:schemeClr val="tx1"/>
                </a:solidFill>
                <a:effectLst/>
                <a:latin typeface="+mn-lt"/>
                <a:ea typeface="+mn-ea"/>
                <a:cs typeface="+mn-cs"/>
              </a:rPr>
              <a:t>Altered renal elimination of the DOACs impacts drug exposure. Increased drug exposure is observed with declining renal function, with dabigatran being impacted to the greatest extent.</a:t>
            </a:r>
            <a:endParaRPr lang="en-US" sz="1000" b="0" dirty="0"/>
          </a:p>
          <a:p>
            <a:pPr marL="232898" indent="-232898" defTabSz="931585">
              <a:defRPr/>
            </a:pPr>
            <a:endParaRPr 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96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566772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036531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191473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29784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5/8/2019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136107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5/8/2019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9591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5/8/2019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1539485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22282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6700116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388294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5821231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 Chapter">
    <p:bg>
      <p:bgPr>
        <a:gradFill rotWithShape="1">
          <a:gsLst>
            <a:gs pos="0">
              <a:schemeClr val="bg2">
                <a:tint val="40000"/>
                <a:satMod val="350000"/>
              </a:schemeClr>
            </a:gs>
            <a:gs pos="40000">
              <a:schemeClr val="bg2">
                <a:tint val="45000"/>
                <a:shade val="99000"/>
                <a:satMod val="350000"/>
              </a:schemeClr>
            </a:gs>
            <a:gs pos="100000">
              <a:srgbClr val="2A559A"/>
            </a:gs>
          </a:gsLst>
          <a:path path="circle">
            <a:fillToRect l="50000" t="-80000" r="50000" b="18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3AECE4-40E8-4CA5-8551-7C0A2D4B6861}"/>
              </a:ext>
            </a:extLst>
          </p:cNvPr>
          <p:cNvSpPr/>
          <p:nvPr userDrawn="1"/>
        </p:nvSpPr>
        <p:spPr>
          <a:xfrm>
            <a:off x="0" y="2132856"/>
            <a:ext cx="9144000" cy="2592288"/>
          </a:xfrm>
          <a:prstGeom prst="rect">
            <a:avLst/>
          </a:prstGeom>
          <a:solidFill>
            <a:schemeClr val="accent1">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10" name="Freeform 5">
            <a:extLst>
              <a:ext uri="{FF2B5EF4-FFF2-40B4-BE49-F238E27FC236}">
                <a16:creationId xmlns:a16="http://schemas.microsoft.com/office/drawing/2014/main" id="{63E2DB72-CFE5-4426-B53D-C39E3F78C8FB}"/>
              </a:ext>
            </a:extLst>
          </p:cNvPr>
          <p:cNvSpPr>
            <a:spLocks/>
          </p:cNvSpPr>
          <p:nvPr userDrawn="1"/>
        </p:nvSpPr>
        <p:spPr bwMode="auto">
          <a:xfrm>
            <a:off x="4538373" y="2348880"/>
            <a:ext cx="4595508" cy="2105800"/>
          </a:xfrm>
          <a:custGeom>
            <a:avLst/>
            <a:gdLst>
              <a:gd name="T0" fmla="*/ 5273 w 7735"/>
              <a:gd name="T1" fmla="*/ 2659 h 2659"/>
              <a:gd name="T2" fmla="*/ 4724 w 7735"/>
              <a:gd name="T3" fmla="*/ 158 h 2659"/>
              <a:gd name="T4" fmla="*/ 4078 w 7735"/>
              <a:gd name="T5" fmla="*/ 2097 h 2659"/>
              <a:gd name="T6" fmla="*/ 3767 w 7735"/>
              <a:gd name="T7" fmla="*/ 1304 h 2659"/>
              <a:gd name="T8" fmla="*/ 3501 w 7735"/>
              <a:gd name="T9" fmla="*/ 1755 h 2659"/>
              <a:gd name="T10" fmla="*/ 3359 w 7735"/>
              <a:gd name="T11" fmla="*/ 1583 h 2659"/>
              <a:gd name="T12" fmla="*/ 0 w 7735"/>
              <a:gd name="T13" fmla="*/ 1583 h 2659"/>
              <a:gd name="T14" fmla="*/ 0 w 7735"/>
              <a:gd name="T15" fmla="*/ 1543 h 2659"/>
              <a:gd name="T16" fmla="*/ 3379 w 7735"/>
              <a:gd name="T17" fmla="*/ 1543 h 2659"/>
              <a:gd name="T18" fmla="*/ 3495 w 7735"/>
              <a:gd name="T19" fmla="*/ 1682 h 2659"/>
              <a:gd name="T20" fmla="*/ 3775 w 7735"/>
              <a:gd name="T21" fmla="*/ 1210 h 2659"/>
              <a:gd name="T22" fmla="*/ 4076 w 7735"/>
              <a:gd name="T23" fmla="*/ 1974 h 2659"/>
              <a:gd name="T24" fmla="*/ 4732 w 7735"/>
              <a:gd name="T25" fmla="*/ 0 h 2659"/>
              <a:gd name="T26" fmla="*/ 5286 w 7735"/>
              <a:gd name="T27" fmla="*/ 2525 h 2659"/>
              <a:gd name="T28" fmla="*/ 5926 w 7735"/>
              <a:gd name="T29" fmla="*/ 1067 h 2659"/>
              <a:gd name="T30" fmla="*/ 6199 w 7735"/>
              <a:gd name="T31" fmla="*/ 1665 h 2659"/>
              <a:gd name="T32" fmla="*/ 6502 w 7735"/>
              <a:gd name="T33" fmla="*/ 1333 h 2659"/>
              <a:gd name="T34" fmla="*/ 6711 w 7735"/>
              <a:gd name="T35" fmla="*/ 1669 h 2659"/>
              <a:gd name="T36" fmla="*/ 6815 w 7735"/>
              <a:gd name="T37" fmla="*/ 1576 h 2659"/>
              <a:gd name="T38" fmla="*/ 7735 w 7735"/>
              <a:gd name="T39" fmla="*/ 1576 h 2659"/>
              <a:gd name="T40" fmla="*/ 7735 w 7735"/>
              <a:gd name="T41" fmla="*/ 1618 h 2659"/>
              <a:gd name="T42" fmla="*/ 6831 w 7735"/>
              <a:gd name="T43" fmla="*/ 1618 h 2659"/>
              <a:gd name="T44" fmla="*/ 6701 w 7735"/>
              <a:gd name="T45" fmla="*/ 1734 h 2659"/>
              <a:gd name="T46" fmla="*/ 6496 w 7735"/>
              <a:gd name="T47" fmla="*/ 1403 h 2659"/>
              <a:gd name="T48" fmla="*/ 6187 w 7735"/>
              <a:gd name="T49" fmla="*/ 1739 h 2659"/>
              <a:gd name="T50" fmla="*/ 5926 w 7735"/>
              <a:gd name="T51" fmla="*/ 1169 h 2659"/>
              <a:gd name="T52" fmla="*/ 5273 w 7735"/>
              <a:gd name="T53" fmla="*/ 2659 h 2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35" h="2659">
                <a:moveTo>
                  <a:pt x="5273" y="2659"/>
                </a:moveTo>
                <a:lnTo>
                  <a:pt x="4724" y="158"/>
                </a:lnTo>
                <a:lnTo>
                  <a:pt x="4078" y="2097"/>
                </a:lnTo>
                <a:lnTo>
                  <a:pt x="3767" y="1304"/>
                </a:lnTo>
                <a:lnTo>
                  <a:pt x="3501" y="1755"/>
                </a:lnTo>
                <a:lnTo>
                  <a:pt x="3359" y="1583"/>
                </a:lnTo>
                <a:lnTo>
                  <a:pt x="0" y="1583"/>
                </a:lnTo>
                <a:lnTo>
                  <a:pt x="0" y="1543"/>
                </a:lnTo>
                <a:lnTo>
                  <a:pt x="3379" y="1543"/>
                </a:lnTo>
                <a:lnTo>
                  <a:pt x="3495" y="1682"/>
                </a:lnTo>
                <a:lnTo>
                  <a:pt x="3775" y="1210"/>
                </a:lnTo>
                <a:lnTo>
                  <a:pt x="4076" y="1974"/>
                </a:lnTo>
                <a:lnTo>
                  <a:pt x="4732" y="0"/>
                </a:lnTo>
                <a:lnTo>
                  <a:pt x="5286" y="2525"/>
                </a:lnTo>
                <a:lnTo>
                  <a:pt x="5926" y="1067"/>
                </a:lnTo>
                <a:lnTo>
                  <a:pt x="6199" y="1665"/>
                </a:lnTo>
                <a:lnTo>
                  <a:pt x="6502" y="1333"/>
                </a:lnTo>
                <a:lnTo>
                  <a:pt x="6711" y="1669"/>
                </a:lnTo>
                <a:lnTo>
                  <a:pt x="6815" y="1576"/>
                </a:lnTo>
                <a:lnTo>
                  <a:pt x="7735" y="1576"/>
                </a:lnTo>
                <a:lnTo>
                  <a:pt x="7735" y="1618"/>
                </a:lnTo>
                <a:lnTo>
                  <a:pt x="6831" y="1618"/>
                </a:lnTo>
                <a:lnTo>
                  <a:pt x="6701" y="1734"/>
                </a:lnTo>
                <a:lnTo>
                  <a:pt x="6496" y="1403"/>
                </a:lnTo>
                <a:lnTo>
                  <a:pt x="6187" y="1739"/>
                </a:lnTo>
                <a:lnTo>
                  <a:pt x="5926" y="1169"/>
                </a:lnTo>
                <a:lnTo>
                  <a:pt x="5273" y="2659"/>
                </a:lnTo>
                <a:close/>
              </a:path>
            </a:pathLst>
          </a:custGeom>
          <a:gradFill flip="none" rotWithShape="1">
            <a:gsLst>
              <a:gs pos="100000">
                <a:schemeClr val="bg1">
                  <a:alpha val="42000"/>
                </a:schemeClr>
              </a:gs>
              <a:gs pos="0">
                <a:schemeClr val="accent1">
                  <a:alpha val="0"/>
                </a:schemeClr>
              </a:gs>
            </a:gsLst>
            <a:lin ang="0" scaled="1"/>
            <a:tileRect/>
          </a:gradFill>
          <a:ln w="9525">
            <a:noFill/>
            <a:round/>
            <a:headEnd/>
            <a:tailEnd/>
          </a:ln>
        </p:spPr>
        <p:txBody>
          <a:bodyPr vert="horz" wrap="square" lIns="68598" tIns="34299" rIns="68598" bIns="34299" numCol="1" anchor="t" anchorCtr="0" compatLnSpc="1">
            <a:prstTxWarp prst="textNoShape">
              <a:avLst/>
            </a:prstTxWarp>
          </a:bodyPr>
          <a:lstStyle/>
          <a:p>
            <a:endParaRPr lang="en-IN" sz="1800"/>
          </a:p>
        </p:txBody>
      </p:sp>
    </p:spTree>
    <p:extLst>
      <p:ext uri="{BB962C8B-B14F-4D97-AF65-F5344CB8AC3E}">
        <p14:creationId xmlns:p14="http://schemas.microsoft.com/office/powerpoint/2010/main" val="407398693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5/8/2019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5/8/2019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5/8/2019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5/8/2019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5/8/2019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40418213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2.png"/><Relationship Id="rId3" Type="http://schemas.openxmlformats.org/officeDocument/2006/relationships/tags" Target="../tags/tag5.xml"/><Relationship Id="rId7" Type="http://schemas.openxmlformats.org/officeDocument/2006/relationships/tags" Target="../tags/tag9.xml"/><Relationship Id="rId12" Type="http://schemas.microsoft.com/office/2007/relationships/hdphoto" Target="../media/hdphoto1.wdp"/><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1.png"/><Relationship Id="rId5" Type="http://schemas.openxmlformats.org/officeDocument/2006/relationships/tags" Target="../tags/tag7.xml"/><Relationship Id="rId10" Type="http://schemas.openxmlformats.org/officeDocument/2006/relationships/notesSlide" Target="../notesSlides/notesSlide13.xml"/><Relationship Id="rId4" Type="http://schemas.openxmlformats.org/officeDocument/2006/relationships/tags" Target="../tags/tag6.xml"/><Relationship Id="rId9"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3.xml"/><Relationship Id="rId7" Type="http://schemas.openxmlformats.org/officeDocument/2006/relationships/image" Target="../media/image1.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14.xml"/><Relationship Id="rId5" Type="http://schemas.openxmlformats.org/officeDocument/2006/relationships/slideLayout" Target="../slideLayouts/slideLayout2.xml"/><Relationship Id="rId10" Type="http://schemas.openxmlformats.org/officeDocument/2006/relationships/image" Target="../media/image15.png"/><Relationship Id="rId4" Type="http://schemas.openxmlformats.org/officeDocument/2006/relationships/tags" Target="../tags/tag14.xml"/><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tags" Target="../tags/tag16.xml"/><Relationship Id="rId1" Type="http://schemas.openxmlformats.org/officeDocument/2006/relationships/tags" Target="../tags/tag15.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28.emf"/><Relationship Id="rId5" Type="http://schemas.openxmlformats.org/officeDocument/2006/relationships/image" Target="../media/image2.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29.emf"/><Relationship Id="rId5" Type="http://schemas.openxmlformats.org/officeDocument/2006/relationships/image" Target="../media/image2.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30.emf"/><Relationship Id="rId5" Type="http://schemas.openxmlformats.org/officeDocument/2006/relationships/image" Target="../media/image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pic>
        <p:nvPicPr>
          <p:cNvPr id="9" name="Picture 8" descr="Clinical-conandrum-Logo-2019_dec.png">
            <a:extLst>
              <a:ext uri="{FF2B5EF4-FFF2-40B4-BE49-F238E27FC236}">
                <a16:creationId xmlns:a16="http://schemas.microsoft.com/office/drawing/2014/main" id="{6A2C2658-16E7-42BE-B419-75CA6EB96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8365" y="335674"/>
            <a:ext cx="1849086" cy="728353"/>
          </a:xfrm>
          <a:prstGeom prst="rect">
            <a:avLst/>
          </a:prstGeom>
        </p:spPr>
      </p:pic>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1830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4</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89273"/>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6955" y="1869967"/>
            <a:ext cx="9157648" cy="3521268"/>
          </a:xfrm>
          <a:prstGeom prst="rect">
            <a:avLst/>
          </a:prstGeom>
          <a:solidFill>
            <a:srgbClr val="183059">
              <a:alpha val="50196"/>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E0513E46-F01E-48D2-B534-B40E3165BD86}"/>
              </a:ext>
            </a:extLst>
          </p:cNvPr>
          <p:cNvSpPr txBox="1"/>
          <p:nvPr/>
        </p:nvSpPr>
        <p:spPr>
          <a:xfrm>
            <a:off x="935552" y="2008724"/>
            <a:ext cx="276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rPr>
              <a:t>Melvin</a:t>
            </a:r>
            <a:endParaRPr kumimoji="0" lang="en-CA"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34496" y="2547606"/>
            <a:ext cx="5735383" cy="1569660"/>
          </a:xfrm>
          <a:prstGeom prst="rect">
            <a:avLst/>
          </a:prstGeom>
          <a:noFill/>
        </p:spPr>
        <p:txBody>
          <a:bodyPr wrap="square" rtlCol="0">
            <a:spAutoFit/>
          </a:bodyPr>
          <a:lstStyle/>
          <a:p>
            <a:pPr algn="ctr" defTabSz="914400"/>
            <a:r>
              <a:rPr lang="en-CA" sz="4800" b="1" dirty="0">
                <a:ln w="10160">
                  <a:solidFill>
                    <a:prstClr val="black">
                      <a:lumMod val="65000"/>
                      <a:lumOff val="35000"/>
                    </a:prstClr>
                  </a:solidFill>
                  <a:prstDash val="solid"/>
                </a:ln>
                <a:solidFill>
                  <a:prstClr val="white"/>
                </a:solidFill>
                <a:latin typeface="Arial Narrow" panose="020B0606020202030204" pitchFamily="34" charset="0"/>
              </a:rPr>
              <a:t>Real World Worsening Kidney Function</a:t>
            </a:r>
          </a:p>
        </p:txBody>
      </p:sp>
      <p:pic>
        <p:nvPicPr>
          <p:cNvPr id="7" name="Picture 6" descr="A person wearing a suit and tie&#10;&#10;Description automatically generated">
            <a:extLst>
              <a:ext uri="{FF2B5EF4-FFF2-40B4-BE49-F238E27FC236}">
                <a16:creationId xmlns:a16="http://schemas.microsoft.com/office/drawing/2014/main" id="{5FC939EE-7DE5-4C4C-B9C3-39EC4EC976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399" y="1802780"/>
            <a:ext cx="2483000" cy="3724500"/>
          </a:xfrm>
          <a:prstGeom prst="rect">
            <a:avLst/>
          </a:prstGeom>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Stroke Prevention in AF: </a:t>
            </a:r>
            <a:b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en-CA" sz="28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rPr>
              <a:t>Clinical Pharmacology and Dosing of DOACs</a:t>
            </a:r>
            <a:endParaRPr kumimoji="0" lang="en-CA" sz="32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graphicFrame>
        <p:nvGraphicFramePr>
          <p:cNvPr id="43" name="Table 42">
            <a:extLst>
              <a:ext uri="{FF2B5EF4-FFF2-40B4-BE49-F238E27FC236}">
                <a16:creationId xmlns:a16="http://schemas.microsoft.com/office/drawing/2014/main" id="{A55070E0-64A1-47A5-855C-259C15119F13}"/>
              </a:ext>
            </a:extLst>
          </p:cNvPr>
          <p:cNvGraphicFramePr>
            <a:graphicFrameLocks noGrp="1"/>
          </p:cNvGraphicFramePr>
          <p:nvPr>
            <p:extLst/>
          </p:nvPr>
        </p:nvGraphicFramePr>
        <p:xfrm>
          <a:off x="218563" y="1391524"/>
          <a:ext cx="8778240" cy="4481924"/>
        </p:xfrm>
        <a:graphic>
          <a:graphicData uri="http://schemas.openxmlformats.org/drawingml/2006/table">
            <a:tbl>
              <a:tblPr firstRow="1" bandRow="1">
                <a:effectLst>
                  <a:outerShdw blurRad="50800" dist="38100" dir="2700000" algn="tl" rotWithShape="0">
                    <a:prstClr val="black">
                      <a:alpha val="40000"/>
                    </a:prstClr>
                  </a:outerShdw>
                </a:effectLst>
              </a:tblPr>
              <a:tblGrid>
                <a:gridCol w="256032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20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Apixaban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p>
                      <a:pPr algn="ctr">
                        <a:lnSpc>
                          <a:spcPct val="110000"/>
                        </a:lnSpc>
                        <a:spcBef>
                          <a:spcPts val="0"/>
                        </a:spcBef>
                        <a:spcAft>
                          <a:spcPts val="0"/>
                        </a:spcAft>
                      </a:pP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r>
                        <a:rPr lang="en-CA" sz="1800" b="1" cap="all" baseline="30000" dirty="0" err="1">
                          <a:solidFill>
                            <a:schemeClr val="bg1"/>
                          </a:solidFill>
                          <a:effectLst/>
                          <a:latin typeface="Arial Narrow" panose="020B0606020202030204" pitchFamily="34" charset="0"/>
                          <a:ea typeface="Lato" panose="020F0502020204030203" pitchFamily="34" charset="0"/>
                          <a:cs typeface="Lato" panose="020F0502020204030203" pitchFamily="34" charset="0"/>
                        </a:rPr>
                        <a:t>eliquis</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Dabigatran</a:t>
                      </a:r>
                      <a:endPar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endParaRPr>
                    </a:p>
                    <a:p>
                      <a:pPr algn="ctr">
                        <a:lnSpc>
                          <a:spcPct val="110000"/>
                        </a:lnSpc>
                        <a:spcBef>
                          <a:spcPts val="0"/>
                        </a:spcBef>
                        <a:spcAft>
                          <a:spcPts val="0"/>
                        </a:spcAft>
                      </a:pP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r>
                        <a:rPr lang="en-CA" sz="1800" b="1" cap="all" baseline="30000" dirty="0" err="1">
                          <a:solidFill>
                            <a:schemeClr val="bg1"/>
                          </a:solidFill>
                          <a:effectLst/>
                          <a:latin typeface="Arial Narrow" panose="020B0606020202030204" pitchFamily="34" charset="0"/>
                          <a:ea typeface="Lato" panose="020F0502020204030203" pitchFamily="34" charset="0"/>
                          <a:cs typeface="Lato" panose="020F0502020204030203" pitchFamily="34" charset="0"/>
                        </a:rPr>
                        <a:t>Pradaxa</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baseline="0" dirty="0">
                          <a:solidFill>
                            <a:schemeClr val="bg1"/>
                          </a:solidFill>
                          <a:effectLst/>
                          <a:latin typeface="Arial Narrow" panose="020B0606020202030204" pitchFamily="34" charset="0"/>
                          <a:ea typeface="Lato" panose="020F0502020204030203" pitchFamily="34" charset="0"/>
                          <a:cs typeface="Lato" panose="020F0502020204030203" pitchFamily="34" charset="0"/>
                        </a:rPr>
                        <a:t>EDOXABAN</a:t>
                      </a:r>
                    </a:p>
                    <a:p>
                      <a:pPr algn="ctr">
                        <a:lnSpc>
                          <a:spcPct val="110000"/>
                        </a:lnSpc>
                        <a:spcBef>
                          <a:spcPts val="0"/>
                        </a:spcBef>
                        <a:spcAft>
                          <a:spcPts val="0"/>
                        </a:spcAft>
                      </a:pP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r>
                        <a:rPr lang="en-CA" sz="1800" b="1" cap="all" baseline="30000" dirty="0" err="1">
                          <a:solidFill>
                            <a:schemeClr val="bg1"/>
                          </a:solidFill>
                          <a:effectLst/>
                          <a:latin typeface="Arial Narrow" panose="020B0606020202030204" pitchFamily="34" charset="0"/>
                          <a:ea typeface="Lato" panose="020F0502020204030203" pitchFamily="34" charset="0"/>
                          <a:cs typeface="Lato" panose="020F0502020204030203" pitchFamily="34" charset="0"/>
                        </a:rPr>
                        <a:t>lixiana</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Rivaroxaban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p>
                      <a:pPr algn="ctr">
                        <a:lnSpc>
                          <a:spcPct val="110000"/>
                        </a:lnSpc>
                        <a:spcBef>
                          <a:spcPts val="0"/>
                        </a:spcBef>
                        <a:spcAft>
                          <a:spcPts val="0"/>
                        </a:spcAft>
                      </a:pP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(Xarelto)</a:t>
                      </a:r>
                    </a:p>
                  </a:txBody>
                  <a:tcPr marL="68580" marR="68580" marT="0" marB="0" anchor="ct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cap="none" normalizeH="0" baseline="0" noProof="0" dirty="0">
                          <a:ln>
                            <a:noFill/>
                          </a:ln>
                          <a:solidFill>
                            <a:schemeClr val="tx1"/>
                          </a:solidFill>
                          <a:effectLst/>
                          <a:latin typeface="Arial Narrow" panose="020B0606020202030204" pitchFamily="34" charset="0"/>
                          <a:ea typeface="Lato" panose="020F0502020204030203" pitchFamily="34" charset="0"/>
                          <a:cs typeface="Lato" panose="020F0502020204030203" pitchFamily="34" charset="0"/>
                        </a:rPr>
                        <a:t>Mechanism of action</a:t>
                      </a:r>
                    </a:p>
                  </a:txBody>
                  <a:tcPr anchor="ct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thrombin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4572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1"/>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b="1" noProof="0" dirty="0">
                          <a:solidFill>
                            <a:schemeClr val="tx1"/>
                          </a:solidFill>
                          <a:latin typeface="Arial Narrow" panose="020B0606020202030204" pitchFamily="34" charset="0"/>
                          <a:ea typeface="Lato" panose="020F0502020204030203" pitchFamily="34" charset="0"/>
                          <a:cs typeface="Lato" panose="020F0502020204030203" pitchFamily="34" charset="0"/>
                        </a:rPr>
                        <a:t>Oral bioavailability</a:t>
                      </a:r>
                    </a:p>
                  </a:txBody>
                  <a:tcPr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62%</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80-100%</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Pro-drug</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Food effect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b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05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(needs to be taken with food)</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Renal clearance</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~27%</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a:solidFill>
                            <a:schemeClr val="tx1"/>
                          </a:solidFill>
                          <a:effectLst/>
                          <a:latin typeface="Arial Narrow" panose="020B0606020202030204" pitchFamily="34" charset="0"/>
                          <a:ea typeface="Lato" panose="020F0502020204030203" pitchFamily="34" charset="0"/>
                          <a:cs typeface="Lato" panose="020F0502020204030203" pitchFamily="34" charset="0"/>
                        </a:rPr>
                        <a:t>36%</a:t>
                      </a:r>
                      <a:r>
                        <a:rPr lang="en-CA" sz="1800" b="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Mean half-life (t</a:t>
                      </a:r>
                      <a:r>
                        <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0"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h</a:t>
                      </a:r>
                      <a:endPar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11-17h</a:t>
                      </a:r>
                      <a:endParaRPr lang="en-CA" sz="1800" b="0" baseline="30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10-14h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5-13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6"/>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T</a:t>
                      </a:r>
                      <a:r>
                        <a:rPr lang="en-CA" sz="1800" b="1" kern="1600" baseline="-250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max</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3-4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0.5-2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2-4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87147477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Recommended daily dose</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 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150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60 mg QD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QD</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856605251"/>
                  </a:ext>
                </a:extLst>
              </a:tr>
            </a:tbl>
          </a:graphicData>
        </a:graphic>
      </p:graphicFrame>
      <p:sp>
        <p:nvSpPr>
          <p:cNvPr id="44" name="Text Box 3">
            <a:extLst>
              <a:ext uri="{FF2B5EF4-FFF2-40B4-BE49-F238E27FC236}">
                <a16:creationId xmlns:a16="http://schemas.microsoft.com/office/drawing/2014/main" id="{92CDF11C-93CF-49B3-9C52-4AF4F7CEAB88}"/>
              </a:ext>
            </a:extLst>
          </p:cNvPr>
          <p:cNvSpPr txBox="1">
            <a:spLocks noChangeArrowheads="1"/>
          </p:cNvSpPr>
          <p:nvPr/>
        </p:nvSpPr>
        <p:spPr bwMode="auto">
          <a:xfrm>
            <a:off x="146654" y="6188987"/>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June 16,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July 20, 2015.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November</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2, 2016.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47" name="Date Placeholder 3">
            <a:extLst>
              <a:ext uri="{FF2B5EF4-FFF2-40B4-BE49-F238E27FC236}">
                <a16:creationId xmlns:a16="http://schemas.microsoft.com/office/drawing/2014/main" id="{232EE8E0-D7EC-4907-8A15-E2AE2C932A56}"/>
              </a:ext>
            </a:extLst>
          </p:cNvPr>
          <p:cNvSpPr txBox="1">
            <a:spLocks/>
          </p:cNvSpPr>
          <p:nvPr/>
        </p:nvSpPr>
        <p:spPr>
          <a:xfrm>
            <a:off x="3911335" y="6246279"/>
            <a:ext cx="4583374" cy="356802"/>
          </a:xfrm>
          <a:prstGeom prst="rect">
            <a:avLst/>
          </a:prstGeom>
        </p:spPr>
        <p:txBody>
          <a:bodyPr vert="horz" lIns="91440" tIns="45720" rIns="91440" bIns="45720" rtlCol="0" anchor="ctr"/>
          <a:lstStyle>
            <a:lvl1pPr>
              <a:defRPr sz="9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000" b="1"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Rivaroxaban is 66% renally cleared and its active metabolite is 36% renally cleared</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a-DK" sz="10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
        <p:nvSpPr>
          <p:cNvPr id="10" name="Rectangle 9">
            <a:extLst>
              <a:ext uri="{FF2B5EF4-FFF2-40B4-BE49-F238E27FC236}">
                <a16:creationId xmlns:a16="http://schemas.microsoft.com/office/drawing/2014/main" id="{1820D8F0-8843-41BC-BAE9-1338D05C5BF2}"/>
              </a:ext>
            </a:extLst>
          </p:cNvPr>
          <p:cNvSpPr/>
          <p:nvPr/>
        </p:nvSpPr>
        <p:spPr>
          <a:xfrm>
            <a:off x="218563" y="4110453"/>
            <a:ext cx="8778240" cy="385348"/>
          </a:xfrm>
          <a:prstGeom prst="rect">
            <a:avLst/>
          </a:prstGeom>
          <a:noFill/>
          <a:ln w="38100">
            <a:solidFill>
              <a:srgbClr val="356AC1"/>
            </a:solidFill>
          </a:ln>
          <a:effectLst>
            <a:glow rad="635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3886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200329"/>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Total Drug Exposure (AUC) with Declining Renal Function</a:t>
            </a:r>
          </a:p>
        </p:txBody>
      </p:sp>
      <p:pic>
        <p:nvPicPr>
          <p:cNvPr id="2" name="Picture 1">
            <a:extLst>
              <a:ext uri="{FF2B5EF4-FFF2-40B4-BE49-F238E27FC236}">
                <a16:creationId xmlns:a16="http://schemas.microsoft.com/office/drawing/2014/main" id="{AE1D95C2-BEF5-4A18-9FFF-EFAC31A8CED2}"/>
              </a:ext>
            </a:extLst>
          </p:cNvPr>
          <p:cNvPicPr>
            <a:picLocks noChangeAspect="1"/>
          </p:cNvPicPr>
          <p:nvPr/>
        </p:nvPicPr>
        <p:blipFill>
          <a:blip r:embed="rId6"/>
          <a:stretch>
            <a:fillRect/>
          </a:stretch>
        </p:blipFill>
        <p:spPr>
          <a:xfrm>
            <a:off x="161925" y="1369705"/>
            <a:ext cx="8754615" cy="4218798"/>
          </a:xfrm>
          <a:prstGeom prst="rect">
            <a:avLst/>
          </a:prstGeom>
        </p:spPr>
      </p:pic>
      <p:cxnSp>
        <p:nvCxnSpPr>
          <p:cNvPr id="4" name="Straight Connector 3">
            <a:extLst>
              <a:ext uri="{FF2B5EF4-FFF2-40B4-BE49-F238E27FC236}">
                <a16:creationId xmlns:a16="http://schemas.microsoft.com/office/drawing/2014/main" id="{0BB0E052-932F-471F-A4A1-2D07E32F29BF}"/>
              </a:ext>
            </a:extLst>
          </p:cNvPr>
          <p:cNvCxnSpPr/>
          <p:nvPr/>
        </p:nvCxnSpPr>
        <p:spPr>
          <a:xfrm>
            <a:off x="729205" y="4409952"/>
            <a:ext cx="8090704" cy="0"/>
          </a:xfrm>
          <a:prstGeom prst="line">
            <a:avLst/>
          </a:prstGeom>
          <a:ln>
            <a:solidFill>
              <a:schemeClr val="tx1">
                <a:lumMod val="65000"/>
                <a:lumOff val="35000"/>
              </a:schemeClr>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AA2DD724-9831-474C-96A1-4E00BF50D93C}"/>
              </a:ext>
            </a:extLst>
          </p:cNvPr>
          <p:cNvSpPr txBox="1"/>
          <p:nvPr/>
        </p:nvSpPr>
        <p:spPr>
          <a:xfrm>
            <a:off x="0" y="5604812"/>
            <a:ext cx="9144000" cy="523174"/>
          </a:xfrm>
          <a:prstGeom prst="rect">
            <a:avLst/>
          </a:prstGeom>
          <a:noFill/>
        </p:spPr>
        <p:txBody>
          <a:bodyPr wrap="square" lIns="91392" tIns="45697" rIns="91392" bIns="45697" rtlCol="0">
            <a:spAutoFit/>
          </a:bodyPr>
          <a:lstStyle/>
          <a:p>
            <a:pPr algn="ctr"/>
            <a:r>
              <a:rPr lang="en-US" sz="1400" b="1" dirty="0">
                <a:solidFill>
                  <a:schemeClr val="tx1">
                    <a:lumMod val="85000"/>
                    <a:lumOff val="15000"/>
                  </a:schemeClr>
                </a:solidFill>
                <a:latin typeface="Arial Narrow" panose="020B0606020202030204" pitchFamily="34" charset="0"/>
              </a:rPr>
              <a:t>Normal Renal Function: ≥80 </a:t>
            </a:r>
            <a:r>
              <a:rPr lang="en-US" sz="1400" b="1" dirty="0" err="1">
                <a:solidFill>
                  <a:schemeClr val="tx1">
                    <a:lumMod val="85000"/>
                    <a:lumOff val="15000"/>
                  </a:schemeClr>
                </a:solidFill>
                <a:latin typeface="Arial Narrow" panose="020B0606020202030204" pitchFamily="34" charset="0"/>
              </a:rPr>
              <a:t>mL</a:t>
            </a:r>
            <a:r>
              <a:rPr lang="en-US" sz="1400" b="1" dirty="0">
                <a:solidFill>
                  <a:schemeClr val="tx1">
                    <a:lumMod val="85000"/>
                    <a:lumOff val="15000"/>
                  </a:schemeClr>
                </a:solidFill>
                <a:latin typeface="Arial Narrow" panose="020B0606020202030204" pitchFamily="34" charset="0"/>
              </a:rPr>
              <a:t>/min; Mild Renal Impairment: 50-79 </a:t>
            </a:r>
            <a:r>
              <a:rPr lang="en-US" sz="1400" b="1" dirty="0" err="1">
                <a:solidFill>
                  <a:schemeClr val="tx1">
                    <a:lumMod val="85000"/>
                    <a:lumOff val="15000"/>
                  </a:schemeClr>
                </a:solidFill>
                <a:latin typeface="Arial Narrow" panose="020B0606020202030204" pitchFamily="34" charset="0"/>
              </a:rPr>
              <a:t>mL</a:t>
            </a:r>
            <a:r>
              <a:rPr lang="en-US" sz="1400" b="1" dirty="0">
                <a:solidFill>
                  <a:schemeClr val="tx1">
                    <a:lumMod val="85000"/>
                    <a:lumOff val="15000"/>
                  </a:schemeClr>
                </a:solidFill>
                <a:latin typeface="Arial Narrow" panose="020B0606020202030204" pitchFamily="34" charset="0"/>
              </a:rPr>
              <a:t>/min </a:t>
            </a:r>
          </a:p>
          <a:p>
            <a:pPr algn="ctr"/>
            <a:r>
              <a:rPr lang="en-US" sz="1400" b="1" dirty="0">
                <a:solidFill>
                  <a:schemeClr val="tx1">
                    <a:lumMod val="85000"/>
                    <a:lumOff val="15000"/>
                  </a:schemeClr>
                </a:solidFill>
                <a:latin typeface="Arial Narrow" panose="020B0606020202030204" pitchFamily="34" charset="0"/>
              </a:rPr>
              <a:t>Moderate Renal Impairment: 30-49 </a:t>
            </a:r>
            <a:r>
              <a:rPr lang="en-US" sz="1400" b="1" dirty="0" err="1">
                <a:solidFill>
                  <a:schemeClr val="tx1">
                    <a:lumMod val="85000"/>
                    <a:lumOff val="15000"/>
                  </a:schemeClr>
                </a:solidFill>
                <a:latin typeface="Arial Narrow" panose="020B0606020202030204" pitchFamily="34" charset="0"/>
              </a:rPr>
              <a:t>mL</a:t>
            </a:r>
            <a:r>
              <a:rPr lang="en-US" sz="1400" b="1" dirty="0">
                <a:solidFill>
                  <a:schemeClr val="tx1">
                    <a:lumMod val="85000"/>
                    <a:lumOff val="15000"/>
                  </a:schemeClr>
                </a:solidFill>
                <a:latin typeface="Arial Narrow" panose="020B0606020202030204" pitchFamily="34" charset="0"/>
              </a:rPr>
              <a:t>/min; Severe Renal Impairment: &lt;30 </a:t>
            </a:r>
            <a:r>
              <a:rPr lang="en-US" sz="1400" b="1" dirty="0" err="1">
                <a:solidFill>
                  <a:schemeClr val="tx1">
                    <a:lumMod val="85000"/>
                    <a:lumOff val="15000"/>
                  </a:schemeClr>
                </a:solidFill>
                <a:latin typeface="Arial Narrow" panose="020B0606020202030204" pitchFamily="34" charset="0"/>
              </a:rPr>
              <a:t>mL</a:t>
            </a:r>
            <a:r>
              <a:rPr lang="en-US" sz="1400" b="1" dirty="0">
                <a:solidFill>
                  <a:schemeClr val="tx1">
                    <a:lumMod val="85000"/>
                    <a:lumOff val="15000"/>
                  </a:schemeClr>
                </a:solidFill>
                <a:latin typeface="Arial Narrow" panose="020B0606020202030204" pitchFamily="34" charset="0"/>
              </a:rPr>
              <a:t>/min </a:t>
            </a:r>
          </a:p>
        </p:txBody>
      </p:sp>
      <p:sp>
        <p:nvSpPr>
          <p:cNvPr id="15" name="Text Box 3">
            <a:extLst>
              <a:ext uri="{FF2B5EF4-FFF2-40B4-BE49-F238E27FC236}">
                <a16:creationId xmlns:a16="http://schemas.microsoft.com/office/drawing/2014/main" id="{4B7B0874-0FCA-424B-91A5-3D17EBD07BC5}"/>
              </a:ext>
            </a:extLst>
          </p:cNvPr>
          <p:cNvSpPr txBox="1">
            <a:spLocks noChangeArrowheads="1"/>
          </p:cNvSpPr>
          <p:nvPr/>
        </p:nvSpPr>
        <p:spPr bwMode="auto">
          <a:xfrm>
            <a:off x="146655" y="6219248"/>
            <a:ext cx="6558946" cy="646331"/>
          </a:xfrm>
          <a:prstGeom prst="rect">
            <a:avLst/>
          </a:prstGeom>
          <a:noFill/>
          <a:ln w="9525">
            <a:noFill/>
            <a:miter lim="800000"/>
            <a:headEnd/>
            <a:tailEnd/>
          </a:ln>
        </p:spPr>
        <p:txBody>
          <a:bodyPr wrap="square">
            <a:spAutoFit/>
          </a:bodyPr>
          <a:lstStyle/>
          <a:p>
            <a:pPr marL="228600" indent="-228600">
              <a:buAutoNum type="arabicPeriod"/>
              <a:defRPr/>
            </a:pPr>
            <a:r>
              <a:rPr lang="en-US" sz="900" dirty="0">
                <a:solidFill>
                  <a:schemeClr val="bg1"/>
                </a:solidFill>
                <a:latin typeface="Arial Narrow" panose="020B0606020202030204" pitchFamily="34" charset="0"/>
                <a:cs typeface="Century Gothic"/>
              </a:rPr>
              <a:t>Apixaban (Eliquis) Product Monograph. Bristol-Meyers Squibb Canada; </a:t>
            </a:r>
          </a:p>
          <a:p>
            <a:pPr marL="228600" indent="-228600">
              <a:buAutoNum type="arabicPeriod"/>
              <a:defRPr/>
            </a:pPr>
            <a:r>
              <a:rPr lang="en-US" sz="900" dirty="0">
                <a:solidFill>
                  <a:schemeClr val="bg1"/>
                </a:solidFill>
                <a:latin typeface="Arial Narrow" panose="020B0606020202030204" pitchFamily="34" charset="0"/>
                <a:cs typeface="Century Gothic"/>
              </a:rPr>
              <a:t>Dabigatran (Pradaxa) Product Monograph. Boehringer Ingelheim Canada Ltd.; </a:t>
            </a:r>
          </a:p>
          <a:p>
            <a:pPr marL="228600" indent="-228600">
              <a:buAutoNum type="arabicPeriod"/>
              <a:defRPr/>
            </a:pPr>
            <a:r>
              <a:rPr lang="en-CA" sz="900" dirty="0" err="1">
                <a:solidFill>
                  <a:schemeClr val="bg1"/>
                </a:solidFill>
                <a:latin typeface="Arial Narrow" panose="020B0606020202030204" pitchFamily="34" charset="0"/>
              </a:rPr>
              <a:t>Edoxaban</a:t>
            </a:r>
            <a:r>
              <a:rPr lang="en-CA" sz="900" dirty="0">
                <a:solidFill>
                  <a:schemeClr val="bg1"/>
                </a:solidFill>
                <a:latin typeface="Arial Narrow" panose="020B0606020202030204" pitchFamily="34" charset="0"/>
              </a:rPr>
              <a:t> (</a:t>
            </a:r>
            <a:r>
              <a:rPr lang="en-CA" sz="900" dirty="0" err="1">
                <a:solidFill>
                  <a:schemeClr val="bg1"/>
                </a:solidFill>
                <a:latin typeface="Arial Narrow" panose="020B0606020202030204" pitchFamily="34" charset="0"/>
              </a:rPr>
              <a:t>Lixiana</a:t>
            </a:r>
            <a:r>
              <a:rPr lang="en-CA" sz="900" dirty="0">
                <a:solidFill>
                  <a:schemeClr val="bg1"/>
                </a:solidFill>
                <a:latin typeface="Arial Narrow" panose="020B0606020202030204" pitchFamily="34" charset="0"/>
              </a:rPr>
              <a:t>) Product Monograph. Progress Therapeutics; </a:t>
            </a:r>
          </a:p>
          <a:p>
            <a:pPr marL="228600" indent="-228600">
              <a:buAutoNum type="arabicPeriod"/>
              <a:defRPr/>
            </a:pPr>
            <a:r>
              <a:rPr lang="en-US" sz="900" dirty="0">
                <a:solidFill>
                  <a:schemeClr val="bg1"/>
                </a:solidFill>
                <a:latin typeface="Arial Narrow" panose="020B0606020202030204" pitchFamily="34" charset="0"/>
                <a:cs typeface="Century Gothic"/>
              </a:rPr>
              <a:t>Rivaroxaban (Xarelto) Product Monograph. Bayer Inc.</a:t>
            </a:r>
            <a:endParaRPr lang="en-US" sz="900" dirty="0">
              <a:solidFill>
                <a:schemeClr val="bg1"/>
              </a:solidFill>
              <a:latin typeface="Arial Narrow" panose="020B0606020202030204" pitchFamily="34" charset="0"/>
            </a:endParaRPr>
          </a:p>
        </p:txBody>
      </p:sp>
      <p:sp>
        <p:nvSpPr>
          <p:cNvPr id="16" name="TextBox 15">
            <a:extLst>
              <a:ext uri="{FF2B5EF4-FFF2-40B4-BE49-F238E27FC236}">
                <a16:creationId xmlns:a16="http://schemas.microsoft.com/office/drawing/2014/main" id="{53691EB4-1447-4129-AFC0-38FA3635DBD4}"/>
              </a:ext>
            </a:extLst>
          </p:cNvPr>
          <p:cNvSpPr txBox="1"/>
          <p:nvPr/>
        </p:nvSpPr>
        <p:spPr>
          <a:xfrm>
            <a:off x="1393587" y="1745873"/>
            <a:ext cx="748673" cy="215444"/>
          </a:xfrm>
          <a:prstGeom prst="rect">
            <a:avLst/>
          </a:prstGeom>
          <a:noFill/>
        </p:spPr>
        <p:txBody>
          <a:bodyPr wrap="square" lIns="0" tIns="0" rIns="0" bIns="0" rtlCol="0">
            <a:spAutoFit/>
          </a:bodyPr>
          <a:lstStyle/>
          <a:p>
            <a:pPr algn="ctr" defTabSz="914400"/>
            <a:r>
              <a:rPr lang="en-US" sz="1400" b="1" dirty="0">
                <a:solidFill>
                  <a:srgbClr val="183059"/>
                </a:solidFill>
                <a:latin typeface="Arial Narrow" panose="020B0606020202030204" pitchFamily="34" charset="0"/>
                <a:cs typeface="Arial" panose="020B0604020202020204" pitchFamily="34" charset="0"/>
              </a:rPr>
              <a:t>CL</a:t>
            </a:r>
            <a:r>
              <a:rPr lang="en-US" sz="1400" b="1" baseline="-25000" dirty="0">
                <a:solidFill>
                  <a:srgbClr val="183059"/>
                </a:solidFill>
                <a:latin typeface="Arial Narrow" panose="020B0606020202030204" pitchFamily="34" charset="0"/>
                <a:cs typeface="Arial" panose="020B0604020202020204" pitchFamily="34" charset="0"/>
              </a:rPr>
              <a:t>R</a:t>
            </a:r>
            <a:r>
              <a:rPr lang="en-US" sz="1400" b="1" dirty="0">
                <a:solidFill>
                  <a:srgbClr val="183059"/>
                </a:solidFill>
                <a:latin typeface="Arial Narrow" panose="020B0606020202030204" pitchFamily="34" charset="0"/>
                <a:cs typeface="Arial" panose="020B0604020202020204" pitchFamily="34" charset="0"/>
              </a:rPr>
              <a:t>27%</a:t>
            </a:r>
          </a:p>
        </p:txBody>
      </p:sp>
      <p:sp>
        <p:nvSpPr>
          <p:cNvPr id="17" name="TextBox 16">
            <a:extLst>
              <a:ext uri="{FF2B5EF4-FFF2-40B4-BE49-F238E27FC236}">
                <a16:creationId xmlns:a16="http://schemas.microsoft.com/office/drawing/2014/main" id="{D82B7405-F203-4773-ABD5-9FF5E42155BB}"/>
              </a:ext>
            </a:extLst>
          </p:cNvPr>
          <p:cNvSpPr txBox="1"/>
          <p:nvPr/>
        </p:nvSpPr>
        <p:spPr>
          <a:xfrm>
            <a:off x="3595580" y="1729108"/>
            <a:ext cx="686969" cy="215444"/>
          </a:xfrm>
          <a:prstGeom prst="rect">
            <a:avLst/>
          </a:prstGeom>
          <a:noFill/>
        </p:spPr>
        <p:txBody>
          <a:bodyPr wrap="square" lIns="0" tIns="0" rIns="0" bIns="0" rtlCol="0">
            <a:spAutoFit/>
          </a:bodyPr>
          <a:lstStyle/>
          <a:p>
            <a:pPr algn="ctr" defTabSz="914400"/>
            <a:r>
              <a:rPr lang="en-US" sz="1400" b="1" dirty="0">
                <a:solidFill>
                  <a:srgbClr val="356AC1"/>
                </a:solidFill>
                <a:latin typeface="Arial Narrow" panose="020B0606020202030204" pitchFamily="34" charset="0"/>
                <a:cs typeface="Arial" panose="020B0604020202020204" pitchFamily="34" charset="0"/>
              </a:rPr>
              <a:t>CL</a:t>
            </a:r>
            <a:r>
              <a:rPr lang="en-US" sz="1400" b="1" baseline="-25000" dirty="0">
                <a:solidFill>
                  <a:srgbClr val="356AC1"/>
                </a:solidFill>
                <a:latin typeface="Arial Narrow" panose="020B0606020202030204" pitchFamily="34" charset="0"/>
                <a:cs typeface="Arial" panose="020B0604020202020204" pitchFamily="34" charset="0"/>
              </a:rPr>
              <a:t>R</a:t>
            </a:r>
            <a:r>
              <a:rPr lang="en-US" sz="1400" b="1" dirty="0">
                <a:solidFill>
                  <a:srgbClr val="356AC1"/>
                </a:solidFill>
                <a:latin typeface="Arial Narrow" panose="020B0606020202030204" pitchFamily="34" charset="0"/>
                <a:cs typeface="Arial" panose="020B0604020202020204" pitchFamily="34" charset="0"/>
              </a:rPr>
              <a:t>85%</a:t>
            </a:r>
          </a:p>
        </p:txBody>
      </p:sp>
      <p:sp>
        <p:nvSpPr>
          <p:cNvPr id="18" name="TextBox 17">
            <a:extLst>
              <a:ext uri="{FF2B5EF4-FFF2-40B4-BE49-F238E27FC236}">
                <a16:creationId xmlns:a16="http://schemas.microsoft.com/office/drawing/2014/main" id="{FB526F09-BEEA-4645-9C9B-28B2497670AA}"/>
              </a:ext>
            </a:extLst>
          </p:cNvPr>
          <p:cNvSpPr txBox="1"/>
          <p:nvPr/>
        </p:nvSpPr>
        <p:spPr>
          <a:xfrm>
            <a:off x="5646123" y="1698330"/>
            <a:ext cx="635614" cy="215444"/>
          </a:xfrm>
          <a:prstGeom prst="rect">
            <a:avLst/>
          </a:prstGeom>
          <a:noFill/>
        </p:spPr>
        <p:txBody>
          <a:bodyPr wrap="square" lIns="0" tIns="0" rIns="0" bIns="0" rtlCol="0">
            <a:spAutoFit/>
          </a:bodyPr>
          <a:lstStyle/>
          <a:p>
            <a:pPr algn="ctr" defTabSz="914400"/>
            <a:r>
              <a:rPr lang="en-US" sz="1400" b="1" dirty="0">
                <a:solidFill>
                  <a:srgbClr val="30C1D7"/>
                </a:solidFill>
                <a:latin typeface="Arial Narrow" panose="020B0606020202030204" pitchFamily="34" charset="0"/>
                <a:cs typeface="Arial" panose="020B0604020202020204" pitchFamily="34" charset="0"/>
              </a:rPr>
              <a:t>CL</a:t>
            </a:r>
            <a:r>
              <a:rPr lang="en-US" sz="1400" b="1" baseline="-25000" dirty="0">
                <a:solidFill>
                  <a:srgbClr val="30C1D7"/>
                </a:solidFill>
                <a:latin typeface="Arial Narrow" panose="020B0606020202030204" pitchFamily="34" charset="0"/>
                <a:cs typeface="Arial" panose="020B0604020202020204" pitchFamily="34" charset="0"/>
              </a:rPr>
              <a:t>R</a:t>
            </a:r>
            <a:r>
              <a:rPr lang="en-US" sz="1400" b="1" dirty="0">
                <a:solidFill>
                  <a:srgbClr val="30C1D7"/>
                </a:solidFill>
                <a:latin typeface="Arial Narrow" panose="020B0606020202030204" pitchFamily="34" charset="0"/>
                <a:cs typeface="Arial" panose="020B0604020202020204" pitchFamily="34" charset="0"/>
              </a:rPr>
              <a:t>50%</a:t>
            </a:r>
          </a:p>
        </p:txBody>
      </p:sp>
      <p:sp>
        <p:nvSpPr>
          <p:cNvPr id="19" name="TextBox 18">
            <a:extLst>
              <a:ext uri="{FF2B5EF4-FFF2-40B4-BE49-F238E27FC236}">
                <a16:creationId xmlns:a16="http://schemas.microsoft.com/office/drawing/2014/main" id="{1806B6DC-8EC4-41A5-BEE2-98AF30087B27}"/>
              </a:ext>
            </a:extLst>
          </p:cNvPr>
          <p:cNvSpPr txBox="1"/>
          <p:nvPr/>
        </p:nvSpPr>
        <p:spPr>
          <a:xfrm>
            <a:off x="7716204" y="1698330"/>
            <a:ext cx="657295" cy="215444"/>
          </a:xfrm>
          <a:prstGeom prst="rect">
            <a:avLst/>
          </a:prstGeom>
          <a:noFill/>
        </p:spPr>
        <p:txBody>
          <a:bodyPr wrap="square" lIns="0" tIns="0" rIns="0" bIns="0" rtlCol="0">
            <a:spAutoFit/>
          </a:bodyPr>
          <a:lstStyle/>
          <a:p>
            <a:pPr algn="ctr" defTabSz="914400"/>
            <a:r>
              <a:rPr lang="en-US" sz="1400" b="1" dirty="0">
                <a:solidFill>
                  <a:srgbClr val="99DFEB"/>
                </a:solidFill>
                <a:latin typeface="Arial Narrow" panose="020B0606020202030204" pitchFamily="34" charset="0"/>
                <a:cs typeface="Arial" panose="020B0604020202020204" pitchFamily="34" charset="0"/>
              </a:rPr>
              <a:t>CL</a:t>
            </a:r>
            <a:r>
              <a:rPr lang="en-US" sz="1400" b="1" baseline="-25000" dirty="0">
                <a:solidFill>
                  <a:srgbClr val="99DFEB"/>
                </a:solidFill>
                <a:latin typeface="Arial Narrow" panose="020B0606020202030204" pitchFamily="34" charset="0"/>
                <a:cs typeface="Arial" panose="020B0604020202020204" pitchFamily="34" charset="0"/>
              </a:rPr>
              <a:t>R</a:t>
            </a:r>
            <a:r>
              <a:rPr lang="en-US" sz="1400" b="1" dirty="0">
                <a:solidFill>
                  <a:srgbClr val="99DFEB"/>
                </a:solidFill>
                <a:latin typeface="Arial Narrow" panose="020B0606020202030204" pitchFamily="34" charset="0"/>
                <a:cs typeface="Arial" panose="020B0604020202020204" pitchFamily="34" charset="0"/>
              </a:rPr>
              <a:t>33%</a:t>
            </a:r>
          </a:p>
        </p:txBody>
      </p:sp>
    </p:spTree>
    <p:extLst>
      <p:ext uri="{BB962C8B-B14F-4D97-AF65-F5344CB8AC3E}">
        <p14:creationId xmlns:p14="http://schemas.microsoft.com/office/powerpoint/2010/main" val="444130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17662"/>
            <a:ext cx="558794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Considerations for Dosing of DOACs</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0" name="Picture 9">
            <a:extLst>
              <a:ext uri="{FF2B5EF4-FFF2-40B4-BE49-F238E27FC236}">
                <a16:creationId xmlns:a16="http://schemas.microsoft.com/office/drawing/2014/main" id="{3D5FDD49-278B-4ECC-BD19-AE6CDBD059A2}"/>
              </a:ext>
            </a:extLst>
          </p:cNvPr>
          <p:cNvPicPr>
            <a:picLocks noChangeAspect="1"/>
          </p:cNvPicPr>
          <p:nvPr/>
        </p:nvPicPr>
        <p:blipFill>
          <a:blip r:embed="rId6"/>
          <a:stretch>
            <a:fillRect/>
          </a:stretch>
        </p:blipFill>
        <p:spPr>
          <a:xfrm>
            <a:off x="506358" y="1368527"/>
            <a:ext cx="8118387" cy="4630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1995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How Often Should We Measure Renal Function?</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21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5" name="Text Box 3">
            <a:extLst>
              <a:ext uri="{FF2B5EF4-FFF2-40B4-BE49-F238E27FC236}">
                <a16:creationId xmlns:a16="http://schemas.microsoft.com/office/drawing/2014/main" id="{F833DCAC-A4DC-43A2-B2FB-41D2F76BE3D6}"/>
              </a:ext>
            </a:extLst>
          </p:cNvPr>
          <p:cNvSpPr txBox="1">
            <a:spLocks noChangeArrowheads="1"/>
          </p:cNvSpPr>
          <p:nvPr/>
        </p:nvSpPr>
        <p:spPr bwMode="auto">
          <a:xfrm>
            <a:off x="248016" y="6487221"/>
            <a:ext cx="4341263" cy="230832"/>
          </a:xfrm>
          <a:prstGeom prst="rect">
            <a:avLst/>
          </a:prstGeom>
          <a:noFill/>
          <a:ln w="9525">
            <a:noFill/>
            <a:miter lim="800000"/>
            <a:headEnd/>
            <a:tailEnd/>
          </a:ln>
        </p:spPr>
        <p:txBody>
          <a:bodyPr wrap="square">
            <a:spAutoFit/>
          </a:bodyPr>
          <a:lstStyle/>
          <a:p>
            <a:pPr lvl="0">
              <a:defRPr/>
            </a:pPr>
            <a:r>
              <a:rPr lang="en-CA" altLang="en-US" sz="900" dirty="0">
                <a:solidFill>
                  <a:prstClr val="white"/>
                </a:solidFill>
                <a:latin typeface="Arial Narrow" panose="020B0606020202030204" pitchFamily="34" charset="0"/>
                <a:cs typeface="Lato"/>
              </a:rPr>
              <a:t>Canadian Journal of Cardiology; 2015:31;1207-1218</a:t>
            </a:r>
          </a:p>
        </p:txBody>
      </p:sp>
      <p:grpSp>
        <p:nvGrpSpPr>
          <p:cNvPr id="21" name="Group 20">
            <a:extLst>
              <a:ext uri="{FF2B5EF4-FFF2-40B4-BE49-F238E27FC236}">
                <a16:creationId xmlns:a16="http://schemas.microsoft.com/office/drawing/2014/main" id="{55240875-E24C-4D65-874F-686CC780F182}"/>
              </a:ext>
            </a:extLst>
          </p:cNvPr>
          <p:cNvGrpSpPr/>
          <p:nvPr/>
        </p:nvGrpSpPr>
        <p:grpSpPr>
          <a:xfrm>
            <a:off x="374241" y="2559828"/>
            <a:ext cx="8430076" cy="2116344"/>
            <a:chOff x="7237412" y="1528683"/>
            <a:chExt cx="4341972" cy="1050669"/>
          </a:xfrm>
          <a:effectLst>
            <a:outerShdw blurRad="50800" dist="38100" dir="2700000" algn="tl" rotWithShape="0">
              <a:prstClr val="black">
                <a:alpha val="40000"/>
              </a:prstClr>
            </a:outerShdw>
          </a:effectLst>
        </p:grpSpPr>
        <p:sp>
          <p:nvSpPr>
            <p:cNvPr id="25" name="Rectangle 24">
              <a:extLst>
                <a:ext uri="{FF2B5EF4-FFF2-40B4-BE49-F238E27FC236}">
                  <a16:creationId xmlns:a16="http://schemas.microsoft.com/office/drawing/2014/main" id="{902E3317-3447-456A-B926-C0E0C9197580}"/>
                </a:ext>
              </a:extLst>
            </p:cNvPr>
            <p:cNvSpPr/>
            <p:nvPr/>
          </p:nvSpPr>
          <p:spPr>
            <a:xfrm>
              <a:off x="7237412" y="1528683"/>
              <a:ext cx="4341972" cy="302623"/>
            </a:xfrm>
            <a:prstGeom prst="rect">
              <a:avLst/>
            </a:prstGeom>
            <a:solidFill>
              <a:srgbClr val="DCF4F8"/>
            </a:solidFill>
            <a:ln w="25400" cap="flat" cmpd="sng" algn="ctr">
              <a:noFill/>
              <a:prstDash val="solid"/>
            </a:ln>
            <a:effectLst/>
          </p:spPr>
          <p:txBody>
            <a:bodyPr lIns="182880" tIns="182880" rIns="182880" bIns="182880" rtlCol="0" anchor="ctr"/>
            <a:lstStyle/>
            <a:p>
              <a:pPr lvl="0" defTabSz="1218987">
                <a:defRPr/>
              </a:pPr>
              <a:r>
                <a:rPr lang="en-CA" sz="2200" b="1" kern="0" dirty="0">
                  <a:solidFill>
                    <a:prstClr val="black">
                      <a:lumMod val="85000"/>
                      <a:lumOff val="15000"/>
                    </a:prstClr>
                  </a:solidFill>
                  <a:latin typeface="Arial Narrow" panose="020B0606020202030204" pitchFamily="34" charset="0"/>
                </a:rPr>
                <a:t>For patients with renal dysfunction, kidney function should be measured: </a:t>
              </a:r>
            </a:p>
          </p:txBody>
        </p:sp>
        <p:sp>
          <p:nvSpPr>
            <p:cNvPr id="26" name="Rectangle 25">
              <a:extLst>
                <a:ext uri="{FF2B5EF4-FFF2-40B4-BE49-F238E27FC236}">
                  <a16:creationId xmlns:a16="http://schemas.microsoft.com/office/drawing/2014/main" id="{2B1D6371-87FD-4739-9B71-B16809756416}"/>
                </a:ext>
              </a:extLst>
            </p:cNvPr>
            <p:cNvSpPr/>
            <p:nvPr/>
          </p:nvSpPr>
          <p:spPr>
            <a:xfrm>
              <a:off x="7237412" y="1831666"/>
              <a:ext cx="4341972" cy="747686"/>
            </a:xfrm>
            <a:prstGeom prst="rect">
              <a:avLst/>
            </a:prstGeom>
            <a:solidFill>
              <a:sysClr val="window" lastClr="FFFFFF">
                <a:lumMod val="95000"/>
              </a:sysClr>
            </a:solidFill>
            <a:ln w="25400" cap="flat" cmpd="sng" algn="ctr">
              <a:noFill/>
              <a:prstDash val="solid"/>
            </a:ln>
            <a:effectLst/>
          </p:spPr>
          <p:txBody>
            <a:bodyPr lIns="182880" tIns="182880" rIns="182880" bIns="182880" rtlCol="0" anchor="ctr" anchorCtr="0"/>
            <a:lstStyle/>
            <a:p>
              <a:pPr marL="914400" lvl="1" indent="-457200">
                <a:buClr>
                  <a:srgbClr val="30C1D7"/>
                </a:buClr>
                <a:buFont typeface="Wingdings" panose="05000000000000000000" pitchFamily="2" charset="2"/>
                <a:buChar char="§"/>
                <a:defRPr/>
              </a:pPr>
              <a:r>
                <a:rPr lang="en-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eGFR of </a:t>
              </a:r>
              <a:r>
                <a:rPr lang="en-CA" sz="2400" b="1" kern="0" dirty="0">
                  <a:solidFill>
                    <a:srgbClr val="356AC1"/>
                  </a:solidFill>
                  <a:latin typeface="Arial Narrow" panose="020B0606020202030204" pitchFamily="34" charset="0"/>
                  <a:ea typeface="Lato" panose="020F0502020204030203" pitchFamily="34" charset="0"/>
                  <a:cs typeface="Lato" panose="020F0502020204030203" pitchFamily="34" charset="0"/>
                </a:rPr>
                <a:t>15-30</a:t>
              </a:r>
              <a:r>
                <a:rPr lang="en-CA" sz="2400" b="1"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 </a:t>
              </a:r>
              <a:r>
                <a:rPr lang="en-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ml/min/1.73 m</a:t>
              </a:r>
              <a:r>
                <a:rPr lang="en-CA" sz="2400" kern="0" baseline="3000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2</a:t>
              </a:r>
              <a:r>
                <a:rPr lang="en-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 every </a:t>
              </a:r>
              <a:r>
                <a:rPr lang="en-CA" sz="2400" b="1" kern="0" dirty="0">
                  <a:solidFill>
                    <a:srgbClr val="356AC1"/>
                  </a:solidFill>
                  <a:latin typeface="Arial Narrow" panose="020B0606020202030204" pitchFamily="34" charset="0"/>
                  <a:ea typeface="Lato" panose="020F0502020204030203" pitchFamily="34" charset="0"/>
                  <a:cs typeface="Lato" panose="020F0502020204030203" pitchFamily="34" charset="0"/>
                </a:rPr>
                <a:t>3 months </a:t>
              </a:r>
            </a:p>
            <a:p>
              <a:pPr marL="914400" lvl="1" indent="-457200">
                <a:buClr>
                  <a:srgbClr val="30C1D7"/>
                </a:buClr>
                <a:buFont typeface="Wingdings" panose="05000000000000000000" pitchFamily="2" charset="2"/>
                <a:buChar char="§"/>
                <a:defRPr/>
              </a:pPr>
              <a:r>
                <a:rPr lang="en-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eGFR of </a:t>
              </a:r>
              <a:r>
                <a:rPr lang="en-CA" sz="2400" b="1" kern="0" dirty="0">
                  <a:solidFill>
                    <a:srgbClr val="356AC1"/>
                  </a:solidFill>
                  <a:latin typeface="Arial Narrow" panose="020B0606020202030204" pitchFamily="34" charset="0"/>
                  <a:ea typeface="Lato" panose="020F0502020204030203" pitchFamily="34" charset="0"/>
                  <a:cs typeface="Lato" panose="020F0502020204030203" pitchFamily="34" charset="0"/>
                </a:rPr>
                <a:t>30-60</a:t>
              </a:r>
              <a:r>
                <a:rPr lang="en-CA" sz="2400" b="1"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 </a:t>
              </a:r>
              <a:r>
                <a:rPr lang="en-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ml/min/1.73 m</a:t>
              </a:r>
              <a:r>
                <a:rPr lang="en-CA" sz="2400" kern="0" baseline="3000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2 </a:t>
              </a:r>
              <a:r>
                <a:rPr lang="en-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 every </a:t>
              </a:r>
              <a:r>
                <a:rPr lang="en-CA" sz="2400" b="1" kern="0" dirty="0">
                  <a:solidFill>
                    <a:srgbClr val="356AC1"/>
                  </a:solidFill>
                  <a:latin typeface="Arial Narrow" panose="020B0606020202030204" pitchFamily="34" charset="0"/>
                  <a:ea typeface="Lato" panose="020F0502020204030203" pitchFamily="34" charset="0"/>
                  <a:cs typeface="Lato" panose="020F0502020204030203" pitchFamily="34" charset="0"/>
                </a:rPr>
                <a:t>6 months</a:t>
              </a:r>
            </a:p>
            <a:p>
              <a:pPr marL="914400" lvl="1" indent="-457200">
                <a:buClr>
                  <a:srgbClr val="30C1D7"/>
                </a:buClr>
                <a:buFont typeface="Wingdings" panose="05000000000000000000" pitchFamily="2" charset="2"/>
                <a:buChar char="§"/>
                <a:defRPr/>
              </a:pPr>
              <a:r>
                <a:rPr lang="en-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eGFR of </a:t>
              </a:r>
              <a:r>
                <a:rPr lang="en-CA" sz="2400" b="1" kern="0" dirty="0">
                  <a:solidFill>
                    <a:srgbClr val="356AC1"/>
                  </a:solidFill>
                  <a:latin typeface="Arial Narrow" panose="020B0606020202030204" pitchFamily="34" charset="0"/>
                  <a:ea typeface="Lato" panose="020F0502020204030203" pitchFamily="34" charset="0"/>
                  <a:cs typeface="Lato" panose="020F0502020204030203" pitchFamily="34" charset="0"/>
                </a:rPr>
                <a:t>&gt; 60 </a:t>
              </a:r>
              <a:r>
                <a:rPr lang="en-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ml/min/1.73 m</a:t>
              </a:r>
              <a:r>
                <a:rPr lang="en-CA" sz="2400" kern="0" baseline="3000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2 </a:t>
              </a:r>
              <a:r>
                <a:rPr lang="en-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 every </a:t>
              </a:r>
              <a:r>
                <a:rPr lang="en-CA" sz="2400" b="1" kern="0" dirty="0">
                  <a:solidFill>
                    <a:srgbClr val="356AC1"/>
                  </a:solidFill>
                  <a:latin typeface="Arial Narrow" panose="020B0606020202030204" pitchFamily="34" charset="0"/>
                  <a:ea typeface="Lato" panose="020F0502020204030203" pitchFamily="34" charset="0"/>
                  <a:cs typeface="Lato" panose="020F0502020204030203" pitchFamily="34" charset="0"/>
                </a:rPr>
                <a:t>12 months</a:t>
              </a:r>
            </a:p>
          </p:txBody>
        </p:sp>
      </p:grpSp>
    </p:spTree>
    <p:extLst>
      <p:ext uri="{BB962C8B-B14F-4D97-AF65-F5344CB8AC3E}">
        <p14:creationId xmlns:p14="http://schemas.microsoft.com/office/powerpoint/2010/main" val="4101038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92665"/>
            <a:ext cx="7002997" cy="954107"/>
          </a:xfrm>
          <a:prstGeom prst="rect">
            <a:avLst/>
          </a:prstGeom>
          <a:noFill/>
        </p:spPr>
        <p:txBody>
          <a:bodyPr wrap="square">
            <a:spAutoFit/>
          </a:bodyPr>
          <a:lstStyle/>
          <a:p>
            <a:pPr>
              <a:defRPr/>
            </a:pPr>
            <a:r>
              <a:rPr lang="en-CA" sz="3200" b="1" dirty="0">
                <a:solidFill>
                  <a:srgbClr val="183059"/>
                </a:solidFill>
                <a:latin typeface="Arial Narrow" panose="020B0606020202030204" pitchFamily="34" charset="0"/>
                <a:cs typeface="Aharoni" panose="02010803020104030203" pitchFamily="2" charset="-79"/>
              </a:rPr>
              <a:t>Reviewing the Data: Apixaban </a:t>
            </a:r>
          </a:p>
          <a:p>
            <a:pPr>
              <a:defRPr/>
            </a:pPr>
            <a:r>
              <a:rPr lang="en-CA" sz="2200" b="1" dirty="0">
                <a:solidFill>
                  <a:srgbClr val="356AC1"/>
                </a:solidFill>
                <a:latin typeface="Arial Narrow" panose="020B0606020202030204" pitchFamily="34" charset="0"/>
                <a:cs typeface="Aharoni" panose="02010803020104030203" pitchFamily="2" charset="-79"/>
              </a:rPr>
              <a:t>Outcomes in ARISTOTLE According to Renal Function</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21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2269" y="6342219"/>
            <a:ext cx="4341263" cy="507831"/>
          </a:xfrm>
          <a:prstGeom prst="rect">
            <a:avLst/>
          </a:prstGeom>
          <a:noFill/>
          <a:ln w="9525">
            <a:noFill/>
            <a:miter lim="800000"/>
            <a:headEnd/>
            <a:tailEnd/>
          </a:ln>
        </p:spPr>
        <p:txBody>
          <a:bodyPr wrap="square">
            <a:spAutoFit/>
          </a:bodyPr>
          <a:lstStyle/>
          <a:p>
            <a:pPr>
              <a:defRPr/>
            </a:pPr>
            <a:r>
              <a:rPr lang="en-CA" altLang="en-US" sz="900" dirty="0">
                <a:solidFill>
                  <a:prstClr val="white"/>
                </a:solidFill>
                <a:latin typeface="Arial Narrow" panose="020B0606020202030204" pitchFamily="34" charset="0"/>
                <a:cs typeface="Lato"/>
              </a:rPr>
              <a:t>*n=7518 (41%); †n=7587 (42%); ‡n=3017 (17%)</a:t>
            </a:r>
            <a:br>
              <a:rPr lang="en-CA" altLang="en-US" sz="900" dirty="0">
                <a:solidFill>
                  <a:prstClr val="white"/>
                </a:solidFill>
                <a:latin typeface="Arial Narrow" panose="020B0606020202030204" pitchFamily="34" charset="0"/>
                <a:cs typeface="Lato"/>
              </a:rPr>
            </a:br>
            <a:r>
              <a:rPr lang="en-CA" altLang="en-US" sz="900" dirty="0">
                <a:solidFill>
                  <a:prstClr val="white"/>
                </a:solidFill>
                <a:latin typeface="Arial Narrow" panose="020B0606020202030204" pitchFamily="34" charset="0"/>
                <a:cs typeface="Lato"/>
              </a:rPr>
              <a:t>Results were consistent regardless of methods for GFR estimation </a:t>
            </a:r>
            <a:br>
              <a:rPr lang="en-CA" altLang="en-US" sz="900" dirty="0">
                <a:solidFill>
                  <a:prstClr val="white"/>
                </a:solidFill>
                <a:latin typeface="Arial Narrow" panose="020B0606020202030204" pitchFamily="34" charset="0"/>
                <a:cs typeface="Lato"/>
              </a:rPr>
            </a:br>
            <a:r>
              <a:rPr lang="en-CA" altLang="en-US" sz="900" dirty="0" err="1">
                <a:solidFill>
                  <a:prstClr val="white"/>
                </a:solidFill>
                <a:latin typeface="Arial Narrow" panose="020B0606020202030204" pitchFamily="34" charset="0"/>
                <a:cs typeface="Lato"/>
              </a:rPr>
              <a:t>Hohnloser</a:t>
            </a:r>
            <a:r>
              <a:rPr lang="en-CA" altLang="en-US" sz="900" dirty="0">
                <a:solidFill>
                  <a:prstClr val="white"/>
                </a:solidFill>
                <a:latin typeface="Arial Narrow" panose="020B0606020202030204" pitchFamily="34" charset="0"/>
                <a:cs typeface="Lato"/>
              </a:rPr>
              <a:t> SH et al. Eur Heart J 2012; 22:2821-30. </a:t>
            </a:r>
          </a:p>
        </p:txBody>
      </p:sp>
      <p:sp>
        <p:nvSpPr>
          <p:cNvPr id="39" name="Text Box 84">
            <a:extLst>
              <a:ext uri="{FF2B5EF4-FFF2-40B4-BE49-F238E27FC236}">
                <a16:creationId xmlns:a16="http://schemas.microsoft.com/office/drawing/2014/main" id="{1DB371ED-F58F-4D36-9773-626E52624A3A}"/>
              </a:ext>
            </a:extLst>
          </p:cNvPr>
          <p:cNvSpPr txBox="1">
            <a:spLocks noChangeArrowheads="1"/>
          </p:cNvSpPr>
          <p:nvPr/>
        </p:nvSpPr>
        <p:spPr bwMode="auto">
          <a:xfrm>
            <a:off x="5044879" y="5892344"/>
            <a:ext cx="1336333" cy="440084"/>
          </a:xfrm>
          <a:prstGeom prst="roundRect">
            <a:avLst>
              <a:gd name="adj" fmla="val 0"/>
            </a:avLst>
          </a:prstGeom>
          <a:noFill/>
          <a:ln w="12700" cap="flat" cmpd="sng" algn="ctr">
            <a:noFill/>
            <a:prstDash val="solid"/>
            <a:miter lim="800000"/>
          </a:ln>
          <a:effectLst/>
          <a:scene3d>
            <a:camera prst="orthographicFront">
              <a:rot lat="0" lon="0" rev="0"/>
            </a:camera>
            <a:lightRig rig="balanced" dir="t">
              <a:rot lat="0" lon="0" rev="8700000"/>
            </a:lightRig>
          </a:scene3d>
          <a:sp3d/>
          <a:extLst/>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algn="ctr" fontAlgn="base">
              <a:spcBef>
                <a:spcPct val="30000"/>
              </a:spcBef>
              <a:spcAft>
                <a:spcPct val="0"/>
              </a:spcAft>
              <a:defRPr/>
            </a:pPr>
            <a:r>
              <a:rPr lang="fr-CA" sz="1400" i="0" kern="0" dirty="0" err="1">
                <a:solidFill>
                  <a:srgbClr val="183059"/>
                </a:solidFill>
                <a:effectLst/>
                <a:latin typeface="Arial Narrow" panose="020B0606020202030204" pitchFamily="34" charset="0"/>
                <a:ea typeface="Lato" panose="020F0502020204030203" pitchFamily="34" charset="0"/>
                <a:cs typeface="Lato" panose="020F0502020204030203" pitchFamily="34" charset="0"/>
              </a:rPr>
              <a:t>Apixaban</a:t>
            </a:r>
            <a:r>
              <a:rPr lang="fr-CA" sz="1400" i="0" kern="0" dirty="0">
                <a:solidFill>
                  <a:srgbClr val="183059"/>
                </a:solidFill>
                <a:effectLst/>
                <a:latin typeface="Arial Narrow" panose="020B0606020202030204" pitchFamily="34" charset="0"/>
                <a:ea typeface="Lato" panose="020F0502020204030203" pitchFamily="34" charset="0"/>
                <a:cs typeface="Lato" panose="020F0502020204030203" pitchFamily="34" charset="0"/>
              </a:rPr>
              <a:t> </a:t>
            </a:r>
            <a:r>
              <a:rPr lang="fr-CA" sz="1400" i="0" kern="0" dirty="0" err="1">
                <a:solidFill>
                  <a:srgbClr val="183059"/>
                </a:solidFill>
                <a:effectLst/>
                <a:latin typeface="Arial Narrow" panose="020B0606020202030204" pitchFamily="34" charset="0"/>
                <a:ea typeface="Lato" panose="020F0502020204030203" pitchFamily="34" charset="0"/>
                <a:cs typeface="Lato" panose="020F0502020204030203" pitchFamily="34" charset="0"/>
              </a:rPr>
              <a:t>better</a:t>
            </a:r>
            <a:endParaRPr lang="fr-CA" sz="1400" i="0" kern="0" dirty="0">
              <a:solidFill>
                <a:srgbClr val="183059"/>
              </a:solidFill>
              <a:effectLst/>
              <a:latin typeface="Arial Narrow" panose="020B0606020202030204" pitchFamily="34" charset="0"/>
              <a:ea typeface="Lato" panose="020F0502020204030203" pitchFamily="34" charset="0"/>
              <a:cs typeface="Lato" panose="020F0502020204030203" pitchFamily="34" charset="0"/>
            </a:endParaRPr>
          </a:p>
        </p:txBody>
      </p:sp>
      <p:sp>
        <p:nvSpPr>
          <p:cNvPr id="40" name="Text Box 84">
            <a:extLst>
              <a:ext uri="{FF2B5EF4-FFF2-40B4-BE49-F238E27FC236}">
                <a16:creationId xmlns:a16="http://schemas.microsoft.com/office/drawing/2014/main" id="{EF4940BC-8322-496C-84D1-C9A51A171512}"/>
              </a:ext>
            </a:extLst>
          </p:cNvPr>
          <p:cNvSpPr txBox="1">
            <a:spLocks noChangeArrowheads="1"/>
          </p:cNvSpPr>
          <p:nvPr/>
        </p:nvSpPr>
        <p:spPr bwMode="auto">
          <a:xfrm>
            <a:off x="6583904" y="5888871"/>
            <a:ext cx="1155700" cy="440084"/>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a:extLst/>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algn="ctr" fontAlgn="base">
              <a:spcBef>
                <a:spcPct val="30000"/>
              </a:spcBef>
              <a:spcAft>
                <a:spcPct val="0"/>
              </a:spcAft>
              <a:defRPr/>
            </a:pPr>
            <a:r>
              <a:rPr lang="en-CA" sz="1400" i="0" kern="0" dirty="0">
                <a:solidFill>
                  <a:srgbClr val="5BCCDF"/>
                </a:solidFill>
                <a:effectLst/>
                <a:latin typeface="Arial Narrow" panose="020B0606020202030204" pitchFamily="34" charset="0"/>
                <a:ea typeface="Lato" panose="020F0502020204030203" pitchFamily="34" charset="0"/>
                <a:cs typeface="Lato" panose="020F0502020204030203" pitchFamily="34" charset="0"/>
              </a:rPr>
              <a:t>Warfarin better</a:t>
            </a:r>
          </a:p>
        </p:txBody>
      </p:sp>
      <p:sp>
        <p:nvSpPr>
          <p:cNvPr id="41" name="Rectangle 40">
            <a:extLst>
              <a:ext uri="{FF2B5EF4-FFF2-40B4-BE49-F238E27FC236}">
                <a16:creationId xmlns:a16="http://schemas.microsoft.com/office/drawing/2014/main" id="{E20871FE-8AB6-449B-8510-E5B8462A8EE4}"/>
              </a:ext>
            </a:extLst>
          </p:cNvPr>
          <p:cNvSpPr/>
          <p:nvPr/>
        </p:nvSpPr>
        <p:spPr>
          <a:xfrm>
            <a:off x="307450" y="5831367"/>
            <a:ext cx="869149" cy="338554"/>
          </a:xfrm>
          <a:prstGeom prst="rect">
            <a:avLst/>
          </a:prstGeom>
        </p:spPr>
        <p:txBody>
          <a:bodyPr wrap="none">
            <a:spAutoFit/>
          </a:bodyPr>
          <a:lstStyle/>
          <a:p>
            <a:pPr defTabSz="914400"/>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N=7,518 </a:t>
            </a:r>
          </a:p>
        </p:txBody>
      </p:sp>
      <p:sp>
        <p:nvSpPr>
          <p:cNvPr id="42" name="Line 43">
            <a:extLst>
              <a:ext uri="{FF2B5EF4-FFF2-40B4-BE49-F238E27FC236}">
                <a16:creationId xmlns:a16="http://schemas.microsoft.com/office/drawing/2014/main" id="{E069E2A1-0363-4D12-A875-8DFBBB0C7E6E}"/>
              </a:ext>
            </a:extLst>
          </p:cNvPr>
          <p:cNvSpPr>
            <a:spLocks noChangeShapeType="1"/>
          </p:cNvSpPr>
          <p:nvPr>
            <p:custDataLst>
              <p:tags r:id="rId1"/>
            </p:custDataLst>
          </p:nvPr>
        </p:nvSpPr>
        <p:spPr bwMode="auto">
          <a:xfrm flipH="1">
            <a:off x="5145965" y="5973260"/>
            <a:ext cx="1188720" cy="0"/>
          </a:xfrm>
          <a:prstGeom prst="line">
            <a:avLst/>
          </a:prstGeom>
          <a:noFill/>
          <a:ln w="25400">
            <a:solidFill>
              <a:srgbClr val="183059"/>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3" name="Line 44">
            <a:extLst>
              <a:ext uri="{FF2B5EF4-FFF2-40B4-BE49-F238E27FC236}">
                <a16:creationId xmlns:a16="http://schemas.microsoft.com/office/drawing/2014/main" id="{69A6975B-B214-40CD-BA90-800A0C9AEF45}"/>
              </a:ext>
            </a:extLst>
          </p:cNvPr>
          <p:cNvSpPr>
            <a:spLocks noChangeShapeType="1"/>
          </p:cNvSpPr>
          <p:nvPr>
            <p:custDataLst>
              <p:tags r:id="rId2"/>
            </p:custDataLst>
          </p:nvPr>
        </p:nvSpPr>
        <p:spPr bwMode="auto">
          <a:xfrm>
            <a:off x="6528789" y="5968290"/>
            <a:ext cx="1188720" cy="0"/>
          </a:xfrm>
          <a:prstGeom prst="line">
            <a:avLst/>
          </a:prstGeom>
          <a:noFill/>
          <a:ln w="25400">
            <a:solidFill>
              <a:srgbClr val="99DFEB"/>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Narrow" panose="020B0606020202030204" pitchFamily="34" charset="0"/>
            </a:endParaRPr>
          </a:p>
        </p:txBody>
      </p:sp>
      <p:graphicFrame>
        <p:nvGraphicFramePr>
          <p:cNvPr id="44" name="Tableau 40">
            <a:extLst>
              <a:ext uri="{FF2B5EF4-FFF2-40B4-BE49-F238E27FC236}">
                <a16:creationId xmlns:a16="http://schemas.microsoft.com/office/drawing/2014/main" id="{0ED28159-75B2-4756-99BD-F39A7C142E33}"/>
              </a:ext>
            </a:extLst>
          </p:cNvPr>
          <p:cNvGraphicFramePr>
            <a:graphicFrameLocks noGrp="1"/>
          </p:cNvGraphicFramePr>
          <p:nvPr>
            <p:extLst>
              <p:ext uri="{D42A27DB-BD31-4B8C-83A1-F6EECF244321}">
                <p14:modId xmlns:p14="http://schemas.microsoft.com/office/powerpoint/2010/main" val="2807122459"/>
              </p:ext>
            </p:extLst>
          </p:nvPr>
        </p:nvGraphicFramePr>
        <p:xfrm>
          <a:off x="201675" y="1468719"/>
          <a:ext cx="8662295" cy="3762841"/>
        </p:xfrm>
        <a:graphic>
          <a:graphicData uri="http://schemas.openxmlformats.org/drawingml/2006/table">
            <a:tbl>
              <a:tblPr>
                <a:effectLst>
                  <a:outerShdw blurRad="50800" dist="38100" dir="2700000" algn="tl" rotWithShape="0">
                    <a:prstClr val="black">
                      <a:alpha val="40000"/>
                    </a:prstClr>
                  </a:outerShdw>
                </a:effectLst>
              </a:tblPr>
              <a:tblGrid>
                <a:gridCol w="2187922">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gridCol w="2225993">
                  <a:extLst>
                    <a:ext uri="{9D8B030D-6E8A-4147-A177-3AD203B41FA5}">
                      <a16:colId xmlns:a16="http://schemas.microsoft.com/office/drawing/2014/main" val="20003"/>
                    </a:ext>
                  </a:extLst>
                </a:gridCol>
                <a:gridCol w="1656092">
                  <a:extLst>
                    <a:ext uri="{9D8B030D-6E8A-4147-A177-3AD203B41FA5}">
                      <a16:colId xmlns:a16="http://schemas.microsoft.com/office/drawing/2014/main" val="20004"/>
                    </a:ext>
                  </a:extLst>
                </a:gridCol>
              </a:tblGrid>
              <a:tr h="447329">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Apixaban</a:t>
                      </a:r>
                      <a:endPar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Warfarin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Hazard Ratio (95% CI)</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P value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9713">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Number of events (%/</a:t>
                      </a:r>
                      <a:r>
                        <a:rPr kumimoji="0" lang="en-CA" altLang="en-US" sz="14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yr</a:t>
                      </a: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713">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kern="1200" cap="none" normalizeH="0" baseline="0" dirty="0">
                          <a:ln>
                            <a:noFill/>
                          </a:ln>
                          <a:solidFill>
                            <a:schemeClr val="tx2">
                              <a:lumMod val="50000"/>
                            </a:schemeClr>
                          </a:solidFill>
                          <a:effectLst/>
                          <a:latin typeface="Arial Narrow" panose="020B0606020202030204" pitchFamily="34" charset="0"/>
                          <a:ea typeface="Lato" panose="020F0502020204030203" pitchFamily="34" charset="0"/>
                          <a:cs typeface="Aharoni" panose="02010803020104030203" pitchFamily="2" charset="-79"/>
                        </a:rPr>
                        <a:t>Stroke / SE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2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2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0.705</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0.99% (70)</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1.12% (79)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977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defRPr/>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&gt;50-80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1.24% (87)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1.69% (116)</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9631">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2.11% (54)</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2.67% (69)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5588">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kern="1200" cap="none" normalizeH="0" baseline="0" dirty="0">
                          <a:ln>
                            <a:noFill/>
                          </a:ln>
                          <a:solidFill>
                            <a:schemeClr val="tx2">
                              <a:lumMod val="50000"/>
                            </a:schemeClr>
                          </a:solidFill>
                          <a:effectLst/>
                          <a:latin typeface="Arial Narrow" panose="020B0606020202030204" pitchFamily="34" charset="0"/>
                          <a:ea typeface="Lato" panose="020F0502020204030203" pitchFamily="34" charset="0"/>
                          <a:cs typeface="Aharoni" panose="02010803020104030203" pitchFamily="2" charset="-79"/>
                        </a:rPr>
                        <a:t>Major bleeding</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CA" sz="1600" dirty="0">
                        <a:solidFill>
                          <a:schemeClr val="tx1">
                            <a:lumMod val="85000"/>
                            <a:lumOff val="15000"/>
                          </a:schemeClr>
                        </a:solidFill>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0.03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1.46% (96)</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1.84% (119)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&gt;50-80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2.45% (157)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3.21% (199)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3.21% (73)</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6.44% (142)</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47" name="Rectangle 31">
            <a:extLst>
              <a:ext uri="{FF2B5EF4-FFF2-40B4-BE49-F238E27FC236}">
                <a16:creationId xmlns:a16="http://schemas.microsoft.com/office/drawing/2014/main" id="{373780ED-7C18-4A3E-B73C-7494EFCA79CC}"/>
              </a:ext>
            </a:extLst>
          </p:cNvPr>
          <p:cNvSpPr>
            <a:spLocks noChangeArrowheads="1"/>
          </p:cNvSpPr>
          <p:nvPr/>
        </p:nvSpPr>
        <p:spPr bwMode="auto">
          <a:xfrm>
            <a:off x="6287862" y="5767272"/>
            <a:ext cx="246863"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1.00</a:t>
            </a:r>
          </a:p>
        </p:txBody>
      </p:sp>
      <p:sp>
        <p:nvSpPr>
          <p:cNvPr id="48" name="Rectangle 30">
            <a:extLst>
              <a:ext uri="{FF2B5EF4-FFF2-40B4-BE49-F238E27FC236}">
                <a16:creationId xmlns:a16="http://schemas.microsoft.com/office/drawing/2014/main" id="{12779492-E6A1-493D-B74D-3A7FDCE4BFB6}"/>
              </a:ext>
            </a:extLst>
          </p:cNvPr>
          <p:cNvSpPr>
            <a:spLocks noChangeArrowheads="1"/>
          </p:cNvSpPr>
          <p:nvPr/>
        </p:nvSpPr>
        <p:spPr bwMode="auto">
          <a:xfrm>
            <a:off x="6912206" y="5767272"/>
            <a:ext cx="176331"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1.5</a:t>
            </a:r>
          </a:p>
        </p:txBody>
      </p:sp>
      <p:sp>
        <p:nvSpPr>
          <p:cNvPr id="49" name="Rectangle 31">
            <a:extLst>
              <a:ext uri="{FF2B5EF4-FFF2-40B4-BE49-F238E27FC236}">
                <a16:creationId xmlns:a16="http://schemas.microsoft.com/office/drawing/2014/main" id="{AC921FBC-ADB9-43F3-89D0-0F3E23876F59}"/>
              </a:ext>
            </a:extLst>
          </p:cNvPr>
          <p:cNvSpPr>
            <a:spLocks noChangeArrowheads="1"/>
          </p:cNvSpPr>
          <p:nvPr/>
        </p:nvSpPr>
        <p:spPr bwMode="auto">
          <a:xfrm>
            <a:off x="7466018" y="5767272"/>
            <a:ext cx="176331"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2.0</a:t>
            </a:r>
          </a:p>
        </p:txBody>
      </p:sp>
      <p:sp>
        <p:nvSpPr>
          <p:cNvPr id="50" name="Line 5">
            <a:extLst>
              <a:ext uri="{FF2B5EF4-FFF2-40B4-BE49-F238E27FC236}">
                <a16:creationId xmlns:a16="http://schemas.microsoft.com/office/drawing/2014/main" id="{78CCAAF4-883F-419B-82AD-5B80BFAAD542}"/>
              </a:ext>
            </a:extLst>
          </p:cNvPr>
          <p:cNvSpPr>
            <a:spLocks noChangeShapeType="1"/>
          </p:cNvSpPr>
          <p:nvPr/>
        </p:nvSpPr>
        <p:spPr bwMode="auto">
          <a:xfrm flipV="1">
            <a:off x="6364752" y="2419328"/>
            <a:ext cx="0" cy="3266193"/>
          </a:xfrm>
          <a:prstGeom prst="line">
            <a:avLst/>
          </a:prstGeom>
          <a:noFill/>
          <a:ln w="12700" algn="ctr">
            <a:solidFill>
              <a:schemeClr val="tx1">
                <a:lumMod val="85000"/>
                <a:lumOff val="15000"/>
              </a:schemeClr>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Line 27">
            <a:extLst>
              <a:ext uri="{FF2B5EF4-FFF2-40B4-BE49-F238E27FC236}">
                <a16:creationId xmlns:a16="http://schemas.microsoft.com/office/drawing/2014/main" id="{75992D81-B4CD-45F8-97C7-FC8823428C0B}"/>
              </a:ext>
            </a:extLst>
          </p:cNvPr>
          <p:cNvSpPr>
            <a:spLocks noChangeShapeType="1"/>
          </p:cNvSpPr>
          <p:nvPr/>
        </p:nvSpPr>
        <p:spPr bwMode="auto">
          <a:xfrm flipV="1">
            <a:off x="5779578" y="5645044"/>
            <a:ext cx="0" cy="85718"/>
          </a:xfrm>
          <a:prstGeom prst="line">
            <a:avLst/>
          </a:prstGeom>
          <a:noFill/>
          <a:ln w="12700" algn="ctr">
            <a:solidFill>
              <a:srgbClr val="1B1A5A"/>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2" name="Line 28">
            <a:extLst>
              <a:ext uri="{FF2B5EF4-FFF2-40B4-BE49-F238E27FC236}">
                <a16:creationId xmlns:a16="http://schemas.microsoft.com/office/drawing/2014/main" id="{3A1F73CD-A344-4C09-8A14-66C5A3C4B0A0}"/>
              </a:ext>
            </a:extLst>
          </p:cNvPr>
          <p:cNvSpPr>
            <a:spLocks noChangeShapeType="1"/>
          </p:cNvSpPr>
          <p:nvPr/>
        </p:nvSpPr>
        <p:spPr bwMode="auto">
          <a:xfrm flipH="1" flipV="1">
            <a:off x="6949925" y="5643457"/>
            <a:ext cx="0" cy="84130"/>
          </a:xfrm>
          <a:prstGeom prst="line">
            <a:avLst/>
          </a:prstGeom>
          <a:noFill/>
          <a:ln w="12700" algn="ctr">
            <a:solidFill>
              <a:srgbClr val="1B1A5A"/>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3" name="Rectangle 30">
            <a:extLst>
              <a:ext uri="{FF2B5EF4-FFF2-40B4-BE49-F238E27FC236}">
                <a16:creationId xmlns:a16="http://schemas.microsoft.com/office/drawing/2014/main" id="{132262DB-4941-42B3-89AB-6FD8A17CAB6C}"/>
              </a:ext>
            </a:extLst>
          </p:cNvPr>
          <p:cNvSpPr>
            <a:spLocks noChangeArrowheads="1"/>
          </p:cNvSpPr>
          <p:nvPr/>
        </p:nvSpPr>
        <p:spPr bwMode="auto">
          <a:xfrm>
            <a:off x="5719002" y="5767272"/>
            <a:ext cx="176331"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0.5</a:t>
            </a:r>
          </a:p>
        </p:txBody>
      </p:sp>
      <p:sp>
        <p:nvSpPr>
          <p:cNvPr id="54" name="Line 27">
            <a:extLst>
              <a:ext uri="{FF2B5EF4-FFF2-40B4-BE49-F238E27FC236}">
                <a16:creationId xmlns:a16="http://schemas.microsoft.com/office/drawing/2014/main" id="{0BF1DE46-8B97-47D6-A06E-3296F6AC58B1}"/>
              </a:ext>
            </a:extLst>
          </p:cNvPr>
          <p:cNvSpPr>
            <a:spLocks noChangeShapeType="1"/>
          </p:cNvSpPr>
          <p:nvPr/>
        </p:nvSpPr>
        <p:spPr bwMode="auto">
          <a:xfrm flipV="1">
            <a:off x="7535098" y="5643457"/>
            <a:ext cx="0" cy="85718"/>
          </a:xfrm>
          <a:prstGeom prst="line">
            <a:avLst/>
          </a:prstGeom>
          <a:noFill/>
          <a:ln w="12700" algn="ctr">
            <a:solidFill>
              <a:srgbClr val="1B1A5A"/>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5" name="Line 27">
            <a:extLst>
              <a:ext uri="{FF2B5EF4-FFF2-40B4-BE49-F238E27FC236}">
                <a16:creationId xmlns:a16="http://schemas.microsoft.com/office/drawing/2014/main" id="{9A0869C3-6814-4A93-A1CA-C769A042B1A1}"/>
              </a:ext>
            </a:extLst>
          </p:cNvPr>
          <p:cNvSpPr>
            <a:spLocks noChangeShapeType="1"/>
          </p:cNvSpPr>
          <p:nvPr/>
        </p:nvSpPr>
        <p:spPr bwMode="auto">
          <a:xfrm flipV="1">
            <a:off x="5194405" y="5645044"/>
            <a:ext cx="0" cy="85718"/>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6" name="Rectangle 30">
            <a:extLst>
              <a:ext uri="{FF2B5EF4-FFF2-40B4-BE49-F238E27FC236}">
                <a16:creationId xmlns:a16="http://schemas.microsoft.com/office/drawing/2014/main" id="{3EAF9D2B-07CE-4FF3-B2DA-421E7B6A4317}"/>
              </a:ext>
            </a:extLst>
          </p:cNvPr>
          <p:cNvSpPr>
            <a:spLocks noChangeArrowheads="1"/>
          </p:cNvSpPr>
          <p:nvPr/>
        </p:nvSpPr>
        <p:spPr bwMode="auto">
          <a:xfrm>
            <a:off x="5094659" y="5767272"/>
            <a:ext cx="246863"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0.25</a:t>
            </a:r>
          </a:p>
        </p:txBody>
      </p:sp>
      <p:sp>
        <p:nvSpPr>
          <p:cNvPr id="57" name="Line 5">
            <a:extLst>
              <a:ext uri="{FF2B5EF4-FFF2-40B4-BE49-F238E27FC236}">
                <a16:creationId xmlns:a16="http://schemas.microsoft.com/office/drawing/2014/main" id="{542052CC-ECCD-4892-BAE0-F89D8492A60B}"/>
              </a:ext>
            </a:extLst>
          </p:cNvPr>
          <p:cNvSpPr>
            <a:spLocks noChangeShapeType="1"/>
          </p:cNvSpPr>
          <p:nvPr/>
        </p:nvSpPr>
        <p:spPr bwMode="auto">
          <a:xfrm rot="5400000" flipV="1">
            <a:off x="6367703" y="4486982"/>
            <a:ext cx="0" cy="2345534"/>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grpSp>
        <p:nvGrpSpPr>
          <p:cNvPr id="58" name="Grouper 91">
            <a:extLst>
              <a:ext uri="{FF2B5EF4-FFF2-40B4-BE49-F238E27FC236}">
                <a16:creationId xmlns:a16="http://schemas.microsoft.com/office/drawing/2014/main" id="{83EFEDB4-F550-4510-BA5D-17DDF6E352D6}"/>
              </a:ext>
            </a:extLst>
          </p:cNvPr>
          <p:cNvGrpSpPr>
            <a:grpSpLocks/>
          </p:cNvGrpSpPr>
          <p:nvPr/>
        </p:nvGrpSpPr>
        <p:grpSpPr bwMode="auto">
          <a:xfrm>
            <a:off x="5842113" y="2870510"/>
            <a:ext cx="694744" cy="110695"/>
            <a:chOff x="5753118" y="5087961"/>
            <a:chExt cx="694917" cy="110678"/>
          </a:xfrm>
          <a:solidFill>
            <a:srgbClr val="183059"/>
          </a:solidFill>
        </p:grpSpPr>
        <p:sp>
          <p:nvSpPr>
            <p:cNvPr id="59" name="Line 37">
              <a:extLst>
                <a:ext uri="{FF2B5EF4-FFF2-40B4-BE49-F238E27FC236}">
                  <a16:creationId xmlns:a16="http://schemas.microsoft.com/office/drawing/2014/main" id="{BAAFB489-96B7-4BCC-BB9E-C36936EC8675}"/>
                </a:ext>
              </a:extLst>
            </p:cNvPr>
            <p:cNvSpPr>
              <a:spLocks noChangeShapeType="1"/>
            </p:cNvSpPr>
            <p:nvPr/>
          </p:nvSpPr>
          <p:spPr bwMode="auto">
            <a:xfrm>
              <a:off x="5753118" y="5143300"/>
              <a:ext cx="694917"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61" name="Oval 41">
              <a:extLst>
                <a:ext uri="{FF2B5EF4-FFF2-40B4-BE49-F238E27FC236}">
                  <a16:creationId xmlns:a16="http://schemas.microsoft.com/office/drawing/2014/main" id="{BE810BD2-1A7B-45C9-A327-674DFC35E8B1}"/>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62" name="Grouper 161">
            <a:extLst>
              <a:ext uri="{FF2B5EF4-FFF2-40B4-BE49-F238E27FC236}">
                <a16:creationId xmlns:a16="http://schemas.microsoft.com/office/drawing/2014/main" id="{D2AFDA9A-EEE3-4881-B9CC-E6B98782C434}"/>
              </a:ext>
            </a:extLst>
          </p:cNvPr>
          <p:cNvGrpSpPr>
            <a:grpSpLocks/>
          </p:cNvGrpSpPr>
          <p:nvPr/>
        </p:nvGrpSpPr>
        <p:grpSpPr bwMode="auto">
          <a:xfrm>
            <a:off x="5704363" y="3235606"/>
            <a:ext cx="580949" cy="110695"/>
            <a:chOff x="5819017" y="5087961"/>
            <a:chExt cx="581094" cy="110678"/>
          </a:xfrm>
          <a:solidFill>
            <a:srgbClr val="183059"/>
          </a:solidFill>
        </p:grpSpPr>
        <p:sp>
          <p:nvSpPr>
            <p:cNvPr id="63" name="Line 37">
              <a:extLst>
                <a:ext uri="{FF2B5EF4-FFF2-40B4-BE49-F238E27FC236}">
                  <a16:creationId xmlns:a16="http://schemas.microsoft.com/office/drawing/2014/main" id="{AB9E3E3C-0113-404E-BF9F-E096AB469BA1}"/>
                </a:ext>
              </a:extLst>
            </p:cNvPr>
            <p:cNvSpPr>
              <a:spLocks noChangeShapeType="1"/>
            </p:cNvSpPr>
            <p:nvPr/>
          </p:nvSpPr>
          <p:spPr bwMode="auto">
            <a:xfrm>
              <a:off x="5819017" y="5143300"/>
              <a:ext cx="581094"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64" name="Oval 41">
              <a:extLst>
                <a:ext uri="{FF2B5EF4-FFF2-40B4-BE49-F238E27FC236}">
                  <a16:creationId xmlns:a16="http://schemas.microsoft.com/office/drawing/2014/main" id="{38E96CB4-F522-4CD5-93D1-34D3A5902411}"/>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65" name="Grouper 164">
            <a:extLst>
              <a:ext uri="{FF2B5EF4-FFF2-40B4-BE49-F238E27FC236}">
                <a16:creationId xmlns:a16="http://schemas.microsoft.com/office/drawing/2014/main" id="{DCD255F6-14E7-402F-8811-FA7E85CB3E94}"/>
              </a:ext>
            </a:extLst>
          </p:cNvPr>
          <p:cNvGrpSpPr>
            <a:grpSpLocks/>
          </p:cNvGrpSpPr>
          <p:nvPr/>
        </p:nvGrpSpPr>
        <p:grpSpPr bwMode="auto">
          <a:xfrm>
            <a:off x="5710351" y="3601731"/>
            <a:ext cx="766614" cy="110695"/>
            <a:chOff x="5753118" y="5087961"/>
            <a:chExt cx="766805" cy="110678"/>
          </a:xfrm>
          <a:solidFill>
            <a:srgbClr val="183059"/>
          </a:solidFill>
        </p:grpSpPr>
        <p:sp>
          <p:nvSpPr>
            <p:cNvPr id="75" name="Line 37">
              <a:extLst>
                <a:ext uri="{FF2B5EF4-FFF2-40B4-BE49-F238E27FC236}">
                  <a16:creationId xmlns:a16="http://schemas.microsoft.com/office/drawing/2014/main" id="{91EB460E-9374-490B-A27B-458E202DCA02}"/>
                </a:ext>
              </a:extLst>
            </p:cNvPr>
            <p:cNvSpPr>
              <a:spLocks noChangeShapeType="1"/>
            </p:cNvSpPr>
            <p:nvPr/>
          </p:nvSpPr>
          <p:spPr bwMode="auto">
            <a:xfrm>
              <a:off x="5753118" y="5143300"/>
              <a:ext cx="766805"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76" name="Oval 41">
              <a:extLst>
                <a:ext uri="{FF2B5EF4-FFF2-40B4-BE49-F238E27FC236}">
                  <a16:creationId xmlns:a16="http://schemas.microsoft.com/office/drawing/2014/main" id="{56E4742F-D199-4218-B2C6-80A855F0F6FB}"/>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77" name="Grouper 167">
            <a:extLst>
              <a:ext uri="{FF2B5EF4-FFF2-40B4-BE49-F238E27FC236}">
                <a16:creationId xmlns:a16="http://schemas.microsoft.com/office/drawing/2014/main" id="{E2A5EB2A-BB0D-4CED-BFAD-7DF819F2FCCC}"/>
              </a:ext>
            </a:extLst>
          </p:cNvPr>
          <p:cNvGrpSpPr>
            <a:grpSpLocks/>
          </p:cNvGrpSpPr>
          <p:nvPr/>
        </p:nvGrpSpPr>
        <p:grpSpPr bwMode="auto">
          <a:xfrm>
            <a:off x="5776231" y="4332746"/>
            <a:ext cx="646832" cy="110695"/>
            <a:chOff x="5801042" y="5087961"/>
            <a:chExt cx="646993" cy="110678"/>
          </a:xfrm>
          <a:solidFill>
            <a:srgbClr val="183059"/>
          </a:solidFill>
        </p:grpSpPr>
        <p:sp>
          <p:nvSpPr>
            <p:cNvPr id="78" name="Line 37">
              <a:extLst>
                <a:ext uri="{FF2B5EF4-FFF2-40B4-BE49-F238E27FC236}">
                  <a16:creationId xmlns:a16="http://schemas.microsoft.com/office/drawing/2014/main" id="{4474A55B-EAC4-4A6C-8C1A-C4ACF83003B8}"/>
                </a:ext>
              </a:extLst>
            </p:cNvPr>
            <p:cNvSpPr>
              <a:spLocks noChangeShapeType="1"/>
            </p:cNvSpPr>
            <p:nvPr/>
          </p:nvSpPr>
          <p:spPr bwMode="auto">
            <a:xfrm>
              <a:off x="5801042" y="5143300"/>
              <a:ext cx="646993"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79" name="Oval 41">
              <a:extLst>
                <a:ext uri="{FF2B5EF4-FFF2-40B4-BE49-F238E27FC236}">
                  <a16:creationId xmlns:a16="http://schemas.microsoft.com/office/drawing/2014/main" id="{D3ABBDA3-D826-4AAD-837E-8C992B250523}"/>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80" name="Grouper 170">
            <a:extLst>
              <a:ext uri="{FF2B5EF4-FFF2-40B4-BE49-F238E27FC236}">
                <a16:creationId xmlns:a16="http://schemas.microsoft.com/office/drawing/2014/main" id="{5D78A44D-8208-4DA5-8AC5-D3494B5E2537}"/>
              </a:ext>
            </a:extLst>
          </p:cNvPr>
          <p:cNvGrpSpPr>
            <a:grpSpLocks/>
          </p:cNvGrpSpPr>
          <p:nvPr/>
        </p:nvGrpSpPr>
        <p:grpSpPr bwMode="auto">
          <a:xfrm>
            <a:off x="5806178" y="4694449"/>
            <a:ext cx="485123" cy="110695"/>
            <a:chOff x="5854959" y="5087961"/>
            <a:chExt cx="485244" cy="110678"/>
          </a:xfrm>
          <a:solidFill>
            <a:srgbClr val="183059"/>
          </a:solidFill>
        </p:grpSpPr>
        <p:sp>
          <p:nvSpPr>
            <p:cNvPr id="81" name="Line 37">
              <a:extLst>
                <a:ext uri="{FF2B5EF4-FFF2-40B4-BE49-F238E27FC236}">
                  <a16:creationId xmlns:a16="http://schemas.microsoft.com/office/drawing/2014/main" id="{358CCEF9-2680-4F0E-8112-2982F730E698}"/>
                </a:ext>
              </a:extLst>
            </p:cNvPr>
            <p:cNvSpPr>
              <a:spLocks noChangeShapeType="1"/>
            </p:cNvSpPr>
            <p:nvPr/>
          </p:nvSpPr>
          <p:spPr bwMode="auto">
            <a:xfrm>
              <a:off x="5854959" y="5143300"/>
              <a:ext cx="485244"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82" name="Oval 41">
              <a:extLst>
                <a:ext uri="{FF2B5EF4-FFF2-40B4-BE49-F238E27FC236}">
                  <a16:creationId xmlns:a16="http://schemas.microsoft.com/office/drawing/2014/main" id="{1FFD773C-8802-4B65-AC6A-734AC5659D66}"/>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83" name="Grouper 173">
            <a:extLst>
              <a:ext uri="{FF2B5EF4-FFF2-40B4-BE49-F238E27FC236}">
                <a16:creationId xmlns:a16="http://schemas.microsoft.com/office/drawing/2014/main" id="{8DFF7FF1-57BF-4A01-A957-0AA82EB4AB70}"/>
              </a:ext>
            </a:extLst>
          </p:cNvPr>
          <p:cNvGrpSpPr>
            <a:grpSpLocks/>
          </p:cNvGrpSpPr>
          <p:nvPr/>
        </p:nvGrpSpPr>
        <p:grpSpPr bwMode="auto">
          <a:xfrm>
            <a:off x="5581591" y="5064878"/>
            <a:ext cx="401275" cy="110695"/>
            <a:chOff x="5902883" y="5087961"/>
            <a:chExt cx="401375" cy="110678"/>
          </a:xfrm>
          <a:solidFill>
            <a:srgbClr val="183059"/>
          </a:solidFill>
        </p:grpSpPr>
        <p:sp>
          <p:nvSpPr>
            <p:cNvPr id="84" name="Line 37">
              <a:extLst>
                <a:ext uri="{FF2B5EF4-FFF2-40B4-BE49-F238E27FC236}">
                  <a16:creationId xmlns:a16="http://schemas.microsoft.com/office/drawing/2014/main" id="{56287DE6-C79B-4E83-9958-A8029E233EE5}"/>
                </a:ext>
              </a:extLst>
            </p:cNvPr>
            <p:cNvSpPr>
              <a:spLocks noChangeShapeType="1"/>
            </p:cNvSpPr>
            <p:nvPr/>
          </p:nvSpPr>
          <p:spPr bwMode="auto">
            <a:xfrm>
              <a:off x="5902883" y="5143300"/>
              <a:ext cx="401375"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85" name="Oval 41">
              <a:extLst>
                <a:ext uri="{FF2B5EF4-FFF2-40B4-BE49-F238E27FC236}">
                  <a16:creationId xmlns:a16="http://schemas.microsoft.com/office/drawing/2014/main" id="{5E7E03BB-ECF1-480C-A6F0-EDFCC17659F6}"/>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3454697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11">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200329"/>
          </a:xfrm>
          <a:prstGeom prst="rect">
            <a:avLst/>
          </a:prstGeom>
          <a:noFill/>
        </p:spPr>
        <p:txBody>
          <a:bodyPr wrap="square">
            <a:spAutoFit/>
          </a:bodyPr>
          <a:lstStyle/>
          <a:p>
            <a:pPr>
              <a:defRPr/>
            </a:pPr>
            <a:r>
              <a:rPr lang="en-CA" sz="3200" b="1" dirty="0">
                <a:solidFill>
                  <a:srgbClr val="183059"/>
                </a:solidFill>
                <a:latin typeface="Arial Narrow" panose="020B0606020202030204" pitchFamily="34" charset="0"/>
                <a:cs typeface="Aharoni" panose="02010803020104030203" pitchFamily="2" charset="-79"/>
              </a:rPr>
              <a:t>Reviewing the Data: Dabigatran </a:t>
            </a:r>
          </a:p>
          <a:p>
            <a:pPr>
              <a:defRPr/>
            </a:pPr>
            <a:r>
              <a:rPr lang="en-CA" sz="2000" b="1" dirty="0">
                <a:solidFill>
                  <a:srgbClr val="356AC1"/>
                </a:solidFill>
                <a:latin typeface="Arial Narrow" panose="020B0606020202030204" pitchFamily="34" charset="0"/>
                <a:cs typeface="Aharoni" panose="02010803020104030203" pitchFamily="2" charset="-79"/>
              </a:rPr>
              <a:t>Outcomes of  Dabigatran 110 mg BID &amp; 150 mg BID in RE-LY According to Renal Function </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21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graphicFrame>
        <p:nvGraphicFramePr>
          <p:cNvPr id="75" name="Tableau 40">
            <a:extLst>
              <a:ext uri="{FF2B5EF4-FFF2-40B4-BE49-F238E27FC236}">
                <a16:creationId xmlns:a16="http://schemas.microsoft.com/office/drawing/2014/main" id="{2445222E-2D70-42CC-BCF0-15B7F88FA930}"/>
              </a:ext>
            </a:extLst>
          </p:cNvPr>
          <p:cNvGraphicFramePr>
            <a:graphicFrameLocks noGrp="1"/>
          </p:cNvGraphicFramePr>
          <p:nvPr>
            <p:extLst>
              <p:ext uri="{D42A27DB-BD31-4B8C-83A1-F6EECF244321}">
                <p14:modId xmlns:p14="http://schemas.microsoft.com/office/powerpoint/2010/main" val="4063630900"/>
              </p:ext>
            </p:extLst>
          </p:nvPr>
        </p:nvGraphicFramePr>
        <p:xfrm>
          <a:off x="485126" y="1620587"/>
          <a:ext cx="8124866" cy="3397612"/>
        </p:xfrm>
        <a:graphic>
          <a:graphicData uri="http://schemas.openxmlformats.org/drawingml/2006/table">
            <a:tbl>
              <a:tblPr>
                <a:effectLst>
                  <a:outerShdw blurRad="50800" dist="38100" dir="2700000" algn="tl" rotWithShape="0">
                    <a:prstClr val="black">
                      <a:alpha val="40000"/>
                    </a:prstClr>
                  </a:outerShdw>
                </a:effectLst>
              </a:tblPr>
              <a:tblGrid>
                <a:gridCol w="2010465">
                  <a:extLst>
                    <a:ext uri="{9D8B030D-6E8A-4147-A177-3AD203B41FA5}">
                      <a16:colId xmlns:a16="http://schemas.microsoft.com/office/drawing/2014/main" val="20000"/>
                    </a:ext>
                  </a:extLst>
                </a:gridCol>
                <a:gridCol w="2025609">
                  <a:extLst>
                    <a:ext uri="{9D8B030D-6E8A-4147-A177-3AD203B41FA5}">
                      <a16:colId xmlns:a16="http://schemas.microsoft.com/office/drawing/2014/main" val="20001"/>
                    </a:ext>
                  </a:extLst>
                </a:gridCol>
                <a:gridCol w="1026160">
                  <a:extLst>
                    <a:ext uri="{9D8B030D-6E8A-4147-A177-3AD203B41FA5}">
                      <a16:colId xmlns:a16="http://schemas.microsoft.com/office/drawing/2014/main" val="20002"/>
                    </a:ext>
                  </a:extLst>
                </a:gridCol>
                <a:gridCol w="2022232">
                  <a:extLst>
                    <a:ext uri="{9D8B030D-6E8A-4147-A177-3AD203B41FA5}">
                      <a16:colId xmlns:a16="http://schemas.microsoft.com/office/drawing/2014/main" val="20003"/>
                    </a:ext>
                  </a:extLst>
                </a:gridCol>
                <a:gridCol w="1040400">
                  <a:extLst>
                    <a:ext uri="{9D8B030D-6E8A-4147-A177-3AD203B41FA5}">
                      <a16:colId xmlns:a16="http://schemas.microsoft.com/office/drawing/2014/main" val="20004"/>
                    </a:ext>
                  </a:extLst>
                </a:gridCol>
              </a:tblGrid>
              <a:tr h="215900">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Hazard Ratio (95% CI)</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Dabi</a:t>
                      </a: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110 vs. Warfarin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P value 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Hazard Ratio (95% CI)</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Dabi</a:t>
                      </a: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150 vs. Warfarin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P value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9713">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cap="none" normalizeH="0" baseline="0" dirty="0">
                          <a:ln>
                            <a:noFill/>
                          </a:ln>
                          <a:solidFill>
                            <a:srgbClr val="19325C"/>
                          </a:solidFill>
                          <a:effectLst/>
                          <a:latin typeface="Arial Narrow" panose="020B0606020202030204" pitchFamily="34" charset="0"/>
                          <a:ea typeface="Lato" panose="020F0502020204030203" pitchFamily="34" charset="0"/>
                          <a:cs typeface="Aharoni" panose="02010803020104030203" pitchFamily="2" charset="-79"/>
                        </a:rPr>
                        <a:t>Stroke / SE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0.911</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0.752</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2216">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kern="800" cap="none" spc="0"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kern="800" cap="none" spc="0"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≥80 mL/min</a:t>
                      </a:r>
                      <a:r>
                        <a:rPr kumimoji="0" lang="en-CA" altLang="en-US" sz="1600" b="0" i="0" u="none" strike="noStrike" kern="800" cap="none" spc="0"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kern="800" cap="none" spc="0"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kern="800" cap="none" spc="0"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50-&lt;80 mL/min</a:t>
                      </a:r>
                      <a:r>
                        <a:rPr kumimoji="0" lang="en-CA" altLang="en-US" sz="1600" b="0" i="0" u="none" strike="noStrike" kern="800" cap="none" spc="0"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kern="800" cap="none" spc="0"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kern="800" cap="none" spc="0"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&lt;50 mL/min</a:t>
                      </a:r>
                      <a:r>
                        <a:rPr kumimoji="0" lang="en-CA" altLang="en-US" sz="1600" b="0" i="0" u="none" strike="noStrike" kern="800" cap="none" spc="0"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224">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cap="none" normalizeH="0" baseline="0" dirty="0">
                          <a:ln>
                            <a:noFill/>
                          </a:ln>
                          <a:solidFill>
                            <a:srgbClr val="19325C"/>
                          </a:solidFill>
                          <a:effectLst/>
                          <a:latin typeface="Arial Narrow" panose="020B0606020202030204" pitchFamily="34" charset="0"/>
                          <a:ea typeface="Lato" panose="020F0502020204030203" pitchFamily="34" charset="0"/>
                          <a:cs typeface="Aharoni" panose="02010803020104030203" pitchFamily="2" charset="-79"/>
                        </a:rPr>
                        <a:t>Major bleeding</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0.061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0.639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defRPr/>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endPar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50-&lt;80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&lt;50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pSp>
        <p:nvGrpSpPr>
          <p:cNvPr id="76" name="Grouper 44">
            <a:extLst>
              <a:ext uri="{FF2B5EF4-FFF2-40B4-BE49-F238E27FC236}">
                <a16:creationId xmlns:a16="http://schemas.microsoft.com/office/drawing/2014/main" id="{C7C62EFD-395C-4475-9170-32919DD762FA}"/>
              </a:ext>
            </a:extLst>
          </p:cNvPr>
          <p:cNvGrpSpPr>
            <a:grpSpLocks/>
          </p:cNvGrpSpPr>
          <p:nvPr/>
        </p:nvGrpSpPr>
        <p:grpSpPr bwMode="auto">
          <a:xfrm>
            <a:off x="2066038" y="5120297"/>
            <a:ext cx="2547690" cy="290014"/>
            <a:chOff x="4542939" y="5561013"/>
            <a:chExt cx="2547796" cy="290038"/>
          </a:xfrm>
        </p:grpSpPr>
        <p:sp>
          <p:nvSpPr>
            <p:cNvPr id="77" name="Rectangle 31">
              <a:extLst>
                <a:ext uri="{FF2B5EF4-FFF2-40B4-BE49-F238E27FC236}">
                  <a16:creationId xmlns:a16="http://schemas.microsoft.com/office/drawing/2014/main" id="{EFE30A32-1AE6-4540-B05F-646930B03E6B}"/>
                </a:ext>
              </a:extLst>
            </p:cNvPr>
            <p:cNvSpPr>
              <a:spLocks noChangeArrowheads="1"/>
            </p:cNvSpPr>
            <p:nvPr/>
          </p:nvSpPr>
          <p:spPr bwMode="auto">
            <a:xfrm>
              <a:off x="5713040" y="5684838"/>
              <a:ext cx="246873" cy="16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78" name="Rectangle 77">
              <a:extLst>
                <a:ext uri="{FF2B5EF4-FFF2-40B4-BE49-F238E27FC236}">
                  <a16:creationId xmlns:a16="http://schemas.microsoft.com/office/drawing/2014/main" id="{E2AE10C3-185A-4EE9-97DD-A22E2F90FEE7}"/>
                </a:ext>
              </a:extLst>
            </p:cNvPr>
            <p:cNvSpPr>
              <a:spLocks noChangeArrowheads="1"/>
            </p:cNvSpPr>
            <p:nvPr/>
          </p:nvSpPr>
          <p:spPr bwMode="auto">
            <a:xfrm>
              <a:off x="6337412" y="5684838"/>
              <a:ext cx="176338" cy="16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79" name="Rectangle 78">
              <a:extLst>
                <a:ext uri="{FF2B5EF4-FFF2-40B4-BE49-F238E27FC236}">
                  <a16:creationId xmlns:a16="http://schemas.microsoft.com/office/drawing/2014/main" id="{46397CE8-40DB-4E79-B388-1D94477D3601}"/>
                </a:ext>
              </a:extLst>
            </p:cNvPr>
            <p:cNvSpPr>
              <a:spLocks noChangeArrowheads="1"/>
            </p:cNvSpPr>
            <p:nvPr/>
          </p:nvSpPr>
          <p:spPr bwMode="auto">
            <a:xfrm>
              <a:off x="6914397" y="5684838"/>
              <a:ext cx="176338" cy="16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80" name="Line 27">
              <a:extLst>
                <a:ext uri="{FF2B5EF4-FFF2-40B4-BE49-F238E27FC236}">
                  <a16:creationId xmlns:a16="http://schemas.microsoft.com/office/drawing/2014/main" id="{9946A769-36D8-408C-BBB0-36957E709F4A}"/>
                </a:ext>
              </a:extLst>
            </p:cNvPr>
            <p:cNvSpPr>
              <a:spLocks noChangeShapeType="1"/>
            </p:cNvSpPr>
            <p:nvPr/>
          </p:nvSpPr>
          <p:spPr bwMode="auto">
            <a:xfrm flipV="1">
              <a:off x="5239462" y="5562600"/>
              <a:ext cx="0" cy="85725"/>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1" name="Line 28">
              <a:extLst>
                <a:ext uri="{FF2B5EF4-FFF2-40B4-BE49-F238E27FC236}">
                  <a16:creationId xmlns:a16="http://schemas.microsoft.com/office/drawing/2014/main" id="{8D1302D5-0AA0-40E4-86F2-150AB38EEA23}"/>
                </a:ext>
              </a:extLst>
            </p:cNvPr>
            <p:cNvSpPr>
              <a:spLocks noChangeShapeType="1"/>
            </p:cNvSpPr>
            <p:nvPr/>
          </p:nvSpPr>
          <p:spPr bwMode="auto">
            <a:xfrm flipH="1" flipV="1">
              <a:off x="6409858" y="5561013"/>
              <a:ext cx="0" cy="84137"/>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2" name="Rectangle 30">
              <a:extLst>
                <a:ext uri="{FF2B5EF4-FFF2-40B4-BE49-F238E27FC236}">
                  <a16:creationId xmlns:a16="http://schemas.microsoft.com/office/drawing/2014/main" id="{66C7DEFC-A177-456A-A960-310901EB5C27}"/>
                </a:ext>
              </a:extLst>
            </p:cNvPr>
            <p:cNvSpPr>
              <a:spLocks noChangeArrowheads="1"/>
            </p:cNvSpPr>
            <p:nvPr/>
          </p:nvSpPr>
          <p:spPr bwMode="auto">
            <a:xfrm>
              <a:off x="5167309" y="5684838"/>
              <a:ext cx="176338" cy="16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83" name="Line 27">
              <a:extLst>
                <a:ext uri="{FF2B5EF4-FFF2-40B4-BE49-F238E27FC236}">
                  <a16:creationId xmlns:a16="http://schemas.microsoft.com/office/drawing/2014/main" id="{43E113BA-6CED-45AC-8C7A-0D755D6CFBC9}"/>
                </a:ext>
              </a:extLst>
            </p:cNvPr>
            <p:cNvSpPr>
              <a:spLocks noChangeShapeType="1"/>
            </p:cNvSpPr>
            <p:nvPr/>
          </p:nvSpPr>
          <p:spPr bwMode="auto">
            <a:xfrm flipV="1">
              <a:off x="6995056" y="5561013"/>
              <a:ext cx="0" cy="85725"/>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4" name="Line 27">
              <a:extLst>
                <a:ext uri="{FF2B5EF4-FFF2-40B4-BE49-F238E27FC236}">
                  <a16:creationId xmlns:a16="http://schemas.microsoft.com/office/drawing/2014/main" id="{A2D70801-30ED-415C-98D0-FFB870A60C1C}"/>
                </a:ext>
              </a:extLst>
            </p:cNvPr>
            <p:cNvSpPr>
              <a:spLocks noChangeShapeType="1"/>
            </p:cNvSpPr>
            <p:nvPr/>
          </p:nvSpPr>
          <p:spPr bwMode="auto">
            <a:xfrm flipV="1">
              <a:off x="4654264" y="5562600"/>
              <a:ext cx="0" cy="85725"/>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5" name="Rectangle 30">
              <a:extLst>
                <a:ext uri="{FF2B5EF4-FFF2-40B4-BE49-F238E27FC236}">
                  <a16:creationId xmlns:a16="http://schemas.microsoft.com/office/drawing/2014/main" id="{33972965-41DB-4228-86AE-8C1C5590328D}"/>
                </a:ext>
              </a:extLst>
            </p:cNvPr>
            <p:cNvSpPr>
              <a:spLocks noChangeArrowheads="1"/>
            </p:cNvSpPr>
            <p:nvPr/>
          </p:nvSpPr>
          <p:spPr bwMode="auto">
            <a:xfrm>
              <a:off x="4542939" y="5684838"/>
              <a:ext cx="246873" cy="16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86" name="Line 5">
              <a:extLst>
                <a:ext uri="{FF2B5EF4-FFF2-40B4-BE49-F238E27FC236}">
                  <a16:creationId xmlns:a16="http://schemas.microsoft.com/office/drawing/2014/main" id="{8BAC522D-8B66-4C66-9BCC-6587DEEAF506}"/>
                </a:ext>
              </a:extLst>
            </p:cNvPr>
            <p:cNvSpPr>
              <a:spLocks noChangeShapeType="1"/>
            </p:cNvSpPr>
            <p:nvPr/>
          </p:nvSpPr>
          <p:spPr bwMode="auto">
            <a:xfrm rot="5400000" flipV="1">
              <a:off x="5827612" y="4393349"/>
              <a:ext cx="0" cy="2345632"/>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grpSp>
      <p:sp>
        <p:nvSpPr>
          <p:cNvPr id="87" name="Rectangle 31">
            <a:extLst>
              <a:ext uri="{FF2B5EF4-FFF2-40B4-BE49-F238E27FC236}">
                <a16:creationId xmlns:a16="http://schemas.microsoft.com/office/drawing/2014/main" id="{44A9CAAD-2DBF-41A5-ACC4-E7F99D25EAC1}"/>
              </a:ext>
            </a:extLst>
          </p:cNvPr>
          <p:cNvSpPr>
            <a:spLocks noChangeArrowheads="1"/>
          </p:cNvSpPr>
          <p:nvPr/>
        </p:nvSpPr>
        <p:spPr bwMode="auto">
          <a:xfrm>
            <a:off x="6536882" y="5244032"/>
            <a:ext cx="246863"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1.00</a:t>
            </a:r>
          </a:p>
        </p:txBody>
      </p:sp>
      <p:sp>
        <p:nvSpPr>
          <p:cNvPr id="88" name="Rectangle 30">
            <a:extLst>
              <a:ext uri="{FF2B5EF4-FFF2-40B4-BE49-F238E27FC236}">
                <a16:creationId xmlns:a16="http://schemas.microsoft.com/office/drawing/2014/main" id="{1509E9D6-3FD0-4068-B163-18E8CFA8187E}"/>
              </a:ext>
            </a:extLst>
          </p:cNvPr>
          <p:cNvSpPr>
            <a:spLocks noChangeArrowheads="1"/>
          </p:cNvSpPr>
          <p:nvPr/>
        </p:nvSpPr>
        <p:spPr bwMode="auto">
          <a:xfrm>
            <a:off x="7149651" y="5244032"/>
            <a:ext cx="176331"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1.5</a:t>
            </a:r>
          </a:p>
        </p:txBody>
      </p:sp>
      <p:sp>
        <p:nvSpPr>
          <p:cNvPr id="89" name="Rectangle 31">
            <a:extLst>
              <a:ext uri="{FF2B5EF4-FFF2-40B4-BE49-F238E27FC236}">
                <a16:creationId xmlns:a16="http://schemas.microsoft.com/office/drawing/2014/main" id="{6DBC7D2E-E2F5-4DC9-A27C-9BF9B31EEB59}"/>
              </a:ext>
            </a:extLst>
          </p:cNvPr>
          <p:cNvSpPr>
            <a:spLocks noChangeArrowheads="1"/>
          </p:cNvSpPr>
          <p:nvPr/>
        </p:nvSpPr>
        <p:spPr bwMode="auto">
          <a:xfrm>
            <a:off x="7749763" y="5244032"/>
            <a:ext cx="176331"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2.0</a:t>
            </a:r>
          </a:p>
        </p:txBody>
      </p:sp>
      <p:sp>
        <p:nvSpPr>
          <p:cNvPr id="90" name="Line 27">
            <a:extLst>
              <a:ext uri="{FF2B5EF4-FFF2-40B4-BE49-F238E27FC236}">
                <a16:creationId xmlns:a16="http://schemas.microsoft.com/office/drawing/2014/main" id="{D9AB2745-D525-4265-A226-88903797B01D}"/>
              </a:ext>
            </a:extLst>
          </p:cNvPr>
          <p:cNvSpPr>
            <a:spLocks noChangeShapeType="1"/>
          </p:cNvSpPr>
          <p:nvPr/>
        </p:nvSpPr>
        <p:spPr bwMode="auto">
          <a:xfrm flipV="1">
            <a:off x="6074898" y="5121804"/>
            <a:ext cx="0" cy="85718"/>
          </a:xfrm>
          <a:prstGeom prst="line">
            <a:avLst/>
          </a:prstGeom>
          <a:noFill/>
          <a:ln w="12700" algn="ctr">
            <a:solidFill>
              <a:srgbClr val="1B1A5A"/>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Line 28">
            <a:extLst>
              <a:ext uri="{FF2B5EF4-FFF2-40B4-BE49-F238E27FC236}">
                <a16:creationId xmlns:a16="http://schemas.microsoft.com/office/drawing/2014/main" id="{BBBED230-21F0-40D1-BFE3-53DEA78917DA}"/>
              </a:ext>
            </a:extLst>
          </p:cNvPr>
          <p:cNvSpPr>
            <a:spLocks noChangeShapeType="1"/>
          </p:cNvSpPr>
          <p:nvPr/>
        </p:nvSpPr>
        <p:spPr bwMode="auto">
          <a:xfrm flipH="1" flipV="1">
            <a:off x="7245245" y="5120217"/>
            <a:ext cx="0" cy="84130"/>
          </a:xfrm>
          <a:prstGeom prst="line">
            <a:avLst/>
          </a:prstGeom>
          <a:noFill/>
          <a:ln w="12700" algn="ctr">
            <a:solidFill>
              <a:srgbClr val="1B1A5A"/>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Rectangle 30">
            <a:extLst>
              <a:ext uri="{FF2B5EF4-FFF2-40B4-BE49-F238E27FC236}">
                <a16:creationId xmlns:a16="http://schemas.microsoft.com/office/drawing/2014/main" id="{04C26D4E-A559-4288-AA86-1EF4B01DCFE9}"/>
              </a:ext>
            </a:extLst>
          </p:cNvPr>
          <p:cNvSpPr>
            <a:spLocks noChangeArrowheads="1"/>
          </p:cNvSpPr>
          <p:nvPr/>
        </p:nvSpPr>
        <p:spPr bwMode="auto">
          <a:xfrm>
            <a:off x="5968022" y="5244032"/>
            <a:ext cx="176331"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0.5</a:t>
            </a:r>
          </a:p>
        </p:txBody>
      </p:sp>
      <p:sp>
        <p:nvSpPr>
          <p:cNvPr id="93" name="Line 27">
            <a:extLst>
              <a:ext uri="{FF2B5EF4-FFF2-40B4-BE49-F238E27FC236}">
                <a16:creationId xmlns:a16="http://schemas.microsoft.com/office/drawing/2014/main" id="{D15D7EAD-8757-4C84-A3B5-30F261DB76A7}"/>
              </a:ext>
            </a:extLst>
          </p:cNvPr>
          <p:cNvSpPr>
            <a:spLocks noChangeShapeType="1"/>
          </p:cNvSpPr>
          <p:nvPr/>
        </p:nvSpPr>
        <p:spPr bwMode="auto">
          <a:xfrm flipV="1">
            <a:off x="7830418" y="5120217"/>
            <a:ext cx="0" cy="85718"/>
          </a:xfrm>
          <a:prstGeom prst="line">
            <a:avLst/>
          </a:prstGeom>
          <a:noFill/>
          <a:ln w="12700" algn="ctr">
            <a:solidFill>
              <a:srgbClr val="1B1A5A"/>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Line 27">
            <a:extLst>
              <a:ext uri="{FF2B5EF4-FFF2-40B4-BE49-F238E27FC236}">
                <a16:creationId xmlns:a16="http://schemas.microsoft.com/office/drawing/2014/main" id="{9A2714A2-1BA4-48B4-8F66-E1153938DEFE}"/>
              </a:ext>
            </a:extLst>
          </p:cNvPr>
          <p:cNvSpPr>
            <a:spLocks noChangeShapeType="1"/>
          </p:cNvSpPr>
          <p:nvPr/>
        </p:nvSpPr>
        <p:spPr bwMode="auto">
          <a:xfrm flipV="1">
            <a:off x="5489725" y="5121804"/>
            <a:ext cx="0" cy="85718"/>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5" name="Rectangle 30">
            <a:extLst>
              <a:ext uri="{FF2B5EF4-FFF2-40B4-BE49-F238E27FC236}">
                <a16:creationId xmlns:a16="http://schemas.microsoft.com/office/drawing/2014/main" id="{B991EE87-0D1C-417B-AF0E-4A9879647C0A}"/>
              </a:ext>
            </a:extLst>
          </p:cNvPr>
          <p:cNvSpPr>
            <a:spLocks noChangeArrowheads="1"/>
          </p:cNvSpPr>
          <p:nvPr/>
        </p:nvSpPr>
        <p:spPr bwMode="auto">
          <a:xfrm>
            <a:off x="5343679" y="5244032"/>
            <a:ext cx="246863" cy="166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0.25</a:t>
            </a:r>
          </a:p>
        </p:txBody>
      </p:sp>
      <p:sp>
        <p:nvSpPr>
          <p:cNvPr id="96" name="Line 5">
            <a:extLst>
              <a:ext uri="{FF2B5EF4-FFF2-40B4-BE49-F238E27FC236}">
                <a16:creationId xmlns:a16="http://schemas.microsoft.com/office/drawing/2014/main" id="{D2F31875-74B9-4C43-9681-C26AE9884939}"/>
              </a:ext>
            </a:extLst>
          </p:cNvPr>
          <p:cNvSpPr>
            <a:spLocks noChangeShapeType="1"/>
          </p:cNvSpPr>
          <p:nvPr/>
        </p:nvSpPr>
        <p:spPr bwMode="auto">
          <a:xfrm rot="5400000" flipV="1">
            <a:off x="6663023" y="3952602"/>
            <a:ext cx="0" cy="2345534"/>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7" name="Line 43">
            <a:extLst>
              <a:ext uri="{FF2B5EF4-FFF2-40B4-BE49-F238E27FC236}">
                <a16:creationId xmlns:a16="http://schemas.microsoft.com/office/drawing/2014/main" id="{50F70066-4818-4314-B830-A519963B3590}"/>
              </a:ext>
            </a:extLst>
          </p:cNvPr>
          <p:cNvSpPr>
            <a:spLocks noChangeShapeType="1"/>
          </p:cNvSpPr>
          <p:nvPr>
            <p:custDataLst>
              <p:tags r:id="rId1"/>
            </p:custDataLst>
          </p:nvPr>
        </p:nvSpPr>
        <p:spPr bwMode="auto">
          <a:xfrm flipH="1">
            <a:off x="2212748" y="5468403"/>
            <a:ext cx="1103312" cy="0"/>
          </a:xfrm>
          <a:prstGeom prst="line">
            <a:avLst/>
          </a:prstGeom>
          <a:noFill/>
          <a:ln w="25400">
            <a:solidFill>
              <a:srgbClr val="19325C"/>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98" name="Line 44">
            <a:extLst>
              <a:ext uri="{FF2B5EF4-FFF2-40B4-BE49-F238E27FC236}">
                <a16:creationId xmlns:a16="http://schemas.microsoft.com/office/drawing/2014/main" id="{33A8DB8F-9A7F-4598-AACF-5B57A1EA1CCA}"/>
              </a:ext>
            </a:extLst>
          </p:cNvPr>
          <p:cNvSpPr>
            <a:spLocks noChangeShapeType="1"/>
          </p:cNvSpPr>
          <p:nvPr>
            <p:custDataLst>
              <p:tags r:id="rId2"/>
            </p:custDataLst>
          </p:nvPr>
        </p:nvSpPr>
        <p:spPr bwMode="auto">
          <a:xfrm>
            <a:off x="3392260" y="5468403"/>
            <a:ext cx="1103313" cy="0"/>
          </a:xfrm>
          <a:prstGeom prst="line">
            <a:avLst/>
          </a:prstGeom>
          <a:noFill/>
          <a:ln w="25400">
            <a:solidFill>
              <a:srgbClr val="99DFEB"/>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 name="Text Box 84">
            <a:extLst>
              <a:ext uri="{FF2B5EF4-FFF2-40B4-BE49-F238E27FC236}">
                <a16:creationId xmlns:a16="http://schemas.microsoft.com/office/drawing/2014/main" id="{A5B59DCB-08EF-4261-8DBA-27D0F5D69484}"/>
              </a:ext>
            </a:extLst>
          </p:cNvPr>
          <p:cNvSpPr txBox="1">
            <a:spLocks noChangeArrowheads="1"/>
          </p:cNvSpPr>
          <p:nvPr>
            <p:custDataLst>
              <p:tags r:id="rId3"/>
            </p:custDataLst>
          </p:nvPr>
        </p:nvSpPr>
        <p:spPr bwMode="auto">
          <a:xfrm>
            <a:off x="2169885" y="5498350"/>
            <a:ext cx="1158875"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a:extLst/>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defTabSz="914400">
              <a:defRPr/>
            </a:pPr>
            <a:r>
              <a:rPr lang="en-CA" kern="0" dirty="0" err="1">
                <a:solidFill>
                  <a:srgbClr val="19325C"/>
                </a:solidFill>
                <a:latin typeface="Arial Narrow" panose="020B0606020202030204" pitchFamily="34" charset="0"/>
                <a:ea typeface="Lato" panose="020F0502020204030203" pitchFamily="34" charset="0"/>
                <a:cs typeface="Lato" panose="020F0502020204030203" pitchFamily="34" charset="0"/>
              </a:rPr>
              <a:t>Dabi</a:t>
            </a:r>
            <a:r>
              <a:rPr lang="en-CA" kern="0" dirty="0">
                <a:solidFill>
                  <a:srgbClr val="19325C"/>
                </a:solidFill>
                <a:latin typeface="Arial Narrow" panose="020B0606020202030204" pitchFamily="34" charset="0"/>
                <a:ea typeface="Lato" panose="020F0502020204030203" pitchFamily="34" charset="0"/>
                <a:cs typeface="Lato" panose="020F0502020204030203" pitchFamily="34" charset="0"/>
              </a:rPr>
              <a:t> 110 better</a:t>
            </a:r>
          </a:p>
        </p:txBody>
      </p:sp>
      <p:sp>
        <p:nvSpPr>
          <p:cNvPr id="100" name="Text Box 84">
            <a:extLst>
              <a:ext uri="{FF2B5EF4-FFF2-40B4-BE49-F238E27FC236}">
                <a16:creationId xmlns:a16="http://schemas.microsoft.com/office/drawing/2014/main" id="{20F9ED58-BE27-48B2-9C91-AA702FE9D254}"/>
              </a:ext>
            </a:extLst>
          </p:cNvPr>
          <p:cNvSpPr txBox="1">
            <a:spLocks noChangeArrowheads="1"/>
          </p:cNvSpPr>
          <p:nvPr>
            <p:custDataLst>
              <p:tags r:id="rId4"/>
            </p:custDataLst>
          </p:nvPr>
        </p:nvSpPr>
        <p:spPr bwMode="auto">
          <a:xfrm>
            <a:off x="3439885" y="5507875"/>
            <a:ext cx="1155700"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a:extLst/>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defTabSz="914400">
              <a:defRPr/>
            </a:pPr>
            <a:r>
              <a:rPr lang="en-CA" kern="0" dirty="0">
                <a:solidFill>
                  <a:srgbClr val="5BCCDF"/>
                </a:solidFill>
                <a:latin typeface="Arial Narrow" panose="020B0606020202030204" pitchFamily="34" charset="0"/>
                <a:ea typeface="Lato" panose="020F0502020204030203" pitchFamily="34" charset="0"/>
                <a:cs typeface="Lato" panose="020F0502020204030203" pitchFamily="34" charset="0"/>
              </a:rPr>
              <a:t>Warfarin better</a:t>
            </a:r>
          </a:p>
        </p:txBody>
      </p:sp>
      <p:sp>
        <p:nvSpPr>
          <p:cNvPr id="101" name="Line 43">
            <a:extLst>
              <a:ext uri="{FF2B5EF4-FFF2-40B4-BE49-F238E27FC236}">
                <a16:creationId xmlns:a16="http://schemas.microsoft.com/office/drawing/2014/main" id="{E8FB7E55-6C0E-4274-B26B-59083049D24C}"/>
              </a:ext>
            </a:extLst>
          </p:cNvPr>
          <p:cNvSpPr>
            <a:spLocks noChangeShapeType="1"/>
          </p:cNvSpPr>
          <p:nvPr>
            <p:custDataLst>
              <p:tags r:id="rId5"/>
            </p:custDataLst>
          </p:nvPr>
        </p:nvSpPr>
        <p:spPr bwMode="auto">
          <a:xfrm flipH="1">
            <a:off x="5548358" y="5476497"/>
            <a:ext cx="1103312" cy="0"/>
          </a:xfrm>
          <a:prstGeom prst="line">
            <a:avLst/>
          </a:prstGeom>
          <a:noFill/>
          <a:ln w="25400">
            <a:solidFill>
              <a:srgbClr val="19325C"/>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02" name="Line 44">
            <a:extLst>
              <a:ext uri="{FF2B5EF4-FFF2-40B4-BE49-F238E27FC236}">
                <a16:creationId xmlns:a16="http://schemas.microsoft.com/office/drawing/2014/main" id="{8550E5DD-E7EA-406A-BD8D-DE558CDD3F6F}"/>
              </a:ext>
            </a:extLst>
          </p:cNvPr>
          <p:cNvSpPr>
            <a:spLocks noChangeShapeType="1"/>
          </p:cNvSpPr>
          <p:nvPr>
            <p:custDataLst>
              <p:tags r:id="rId6"/>
            </p:custDataLst>
          </p:nvPr>
        </p:nvSpPr>
        <p:spPr bwMode="auto">
          <a:xfrm>
            <a:off x="6737395" y="5476497"/>
            <a:ext cx="1103313" cy="0"/>
          </a:xfrm>
          <a:prstGeom prst="line">
            <a:avLst/>
          </a:prstGeom>
          <a:noFill/>
          <a:ln w="25400">
            <a:solidFill>
              <a:srgbClr val="99DFEB"/>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3" name="Text Box 84">
            <a:extLst>
              <a:ext uri="{FF2B5EF4-FFF2-40B4-BE49-F238E27FC236}">
                <a16:creationId xmlns:a16="http://schemas.microsoft.com/office/drawing/2014/main" id="{8DB11E98-238A-4718-8B3A-DC5FC37F7D37}"/>
              </a:ext>
            </a:extLst>
          </p:cNvPr>
          <p:cNvSpPr txBox="1">
            <a:spLocks noChangeArrowheads="1"/>
          </p:cNvSpPr>
          <p:nvPr>
            <p:custDataLst>
              <p:tags r:id="rId7"/>
            </p:custDataLst>
          </p:nvPr>
        </p:nvSpPr>
        <p:spPr bwMode="auto">
          <a:xfrm>
            <a:off x="5486445" y="5506444"/>
            <a:ext cx="1158875"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a:extLst/>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defTabSz="914400">
              <a:defRPr/>
            </a:pPr>
            <a:r>
              <a:rPr lang="en-CA" kern="0" dirty="0" err="1">
                <a:solidFill>
                  <a:srgbClr val="19325C"/>
                </a:solidFill>
                <a:latin typeface="Arial Narrow" panose="020B0606020202030204" pitchFamily="34" charset="0"/>
                <a:ea typeface="Lato" panose="020F0502020204030203" pitchFamily="34" charset="0"/>
                <a:cs typeface="Lato" panose="020F0502020204030203" pitchFamily="34" charset="0"/>
              </a:rPr>
              <a:t>Dabi</a:t>
            </a:r>
            <a:r>
              <a:rPr lang="en-CA" kern="0" dirty="0">
                <a:solidFill>
                  <a:srgbClr val="19325C"/>
                </a:solidFill>
                <a:latin typeface="Arial Narrow" panose="020B0606020202030204" pitchFamily="34" charset="0"/>
                <a:ea typeface="Lato" panose="020F0502020204030203" pitchFamily="34" charset="0"/>
                <a:cs typeface="Lato" panose="020F0502020204030203" pitchFamily="34" charset="0"/>
              </a:rPr>
              <a:t> 150 better</a:t>
            </a:r>
          </a:p>
        </p:txBody>
      </p:sp>
      <p:sp>
        <p:nvSpPr>
          <p:cNvPr id="104" name="Text Box 84">
            <a:extLst>
              <a:ext uri="{FF2B5EF4-FFF2-40B4-BE49-F238E27FC236}">
                <a16:creationId xmlns:a16="http://schemas.microsoft.com/office/drawing/2014/main" id="{0C0E1D33-2456-403B-8350-C01DA1FD0C1D}"/>
              </a:ext>
            </a:extLst>
          </p:cNvPr>
          <p:cNvSpPr txBox="1">
            <a:spLocks noChangeArrowheads="1"/>
          </p:cNvSpPr>
          <p:nvPr>
            <p:custDataLst>
              <p:tags r:id="rId8"/>
            </p:custDataLst>
          </p:nvPr>
        </p:nvSpPr>
        <p:spPr bwMode="auto">
          <a:xfrm>
            <a:off x="6765970" y="5506444"/>
            <a:ext cx="1155700"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a:extLst/>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defTabSz="914400">
              <a:defRPr/>
            </a:pPr>
            <a:r>
              <a:rPr lang="en-CA" kern="0" dirty="0">
                <a:solidFill>
                  <a:srgbClr val="5BCCDF"/>
                </a:solidFill>
                <a:latin typeface="Arial Narrow" panose="020B0606020202030204" pitchFamily="34" charset="0"/>
                <a:ea typeface="Lato" panose="020F0502020204030203" pitchFamily="34" charset="0"/>
                <a:cs typeface="Lato" panose="020F0502020204030203" pitchFamily="34" charset="0"/>
              </a:rPr>
              <a:t>Warfarin better</a:t>
            </a:r>
          </a:p>
        </p:txBody>
      </p:sp>
      <p:sp>
        <p:nvSpPr>
          <p:cNvPr id="105" name="Line 5">
            <a:extLst>
              <a:ext uri="{FF2B5EF4-FFF2-40B4-BE49-F238E27FC236}">
                <a16:creationId xmlns:a16="http://schemas.microsoft.com/office/drawing/2014/main" id="{6C0DA1E9-7067-4EDE-A65C-3B157EEB681F}"/>
              </a:ext>
            </a:extLst>
          </p:cNvPr>
          <p:cNvSpPr>
            <a:spLocks noChangeShapeType="1"/>
          </p:cNvSpPr>
          <p:nvPr/>
        </p:nvSpPr>
        <p:spPr bwMode="auto">
          <a:xfrm flipV="1">
            <a:off x="3347704" y="2087566"/>
            <a:ext cx="0" cy="3112101"/>
          </a:xfrm>
          <a:prstGeom prst="line">
            <a:avLst/>
          </a:prstGeom>
          <a:noFill/>
          <a:ln w="12700" algn="ctr">
            <a:solidFill>
              <a:schemeClr val="tx1">
                <a:lumMod val="75000"/>
                <a:lumOff val="25000"/>
              </a:schemeClr>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Line 37">
            <a:extLst>
              <a:ext uri="{FF2B5EF4-FFF2-40B4-BE49-F238E27FC236}">
                <a16:creationId xmlns:a16="http://schemas.microsoft.com/office/drawing/2014/main" id="{8E94155A-0137-46E4-ABEE-B8E71FCE1DB3}"/>
              </a:ext>
            </a:extLst>
          </p:cNvPr>
          <p:cNvSpPr>
            <a:spLocks noChangeShapeType="1"/>
          </p:cNvSpPr>
          <p:nvPr/>
        </p:nvSpPr>
        <p:spPr bwMode="auto">
          <a:xfrm>
            <a:off x="2878287" y="2724993"/>
            <a:ext cx="820695" cy="0"/>
          </a:xfrm>
          <a:prstGeom prst="line">
            <a:avLst/>
          </a:prstGeom>
          <a:solidFill>
            <a:srgbClr val="A5A5A5"/>
          </a:solidFill>
          <a:ln w="25400">
            <a:solidFill>
              <a:srgbClr val="19325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07" name="Oval 41">
            <a:extLst>
              <a:ext uri="{FF2B5EF4-FFF2-40B4-BE49-F238E27FC236}">
                <a16:creationId xmlns:a16="http://schemas.microsoft.com/office/drawing/2014/main" id="{23455037-460F-472C-8AA1-489C0D25D952}"/>
              </a:ext>
            </a:extLst>
          </p:cNvPr>
          <p:cNvSpPr>
            <a:spLocks noChangeAspect="1" noChangeArrowheads="1"/>
          </p:cNvSpPr>
          <p:nvPr/>
        </p:nvSpPr>
        <p:spPr bwMode="auto">
          <a:xfrm>
            <a:off x="3099925" y="2658071"/>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08" name="Line 37">
            <a:extLst>
              <a:ext uri="{FF2B5EF4-FFF2-40B4-BE49-F238E27FC236}">
                <a16:creationId xmlns:a16="http://schemas.microsoft.com/office/drawing/2014/main" id="{6201D452-93F4-4965-8CD6-69B25A680109}"/>
              </a:ext>
            </a:extLst>
          </p:cNvPr>
          <p:cNvSpPr>
            <a:spLocks noChangeShapeType="1"/>
          </p:cNvSpPr>
          <p:nvPr/>
        </p:nvSpPr>
        <p:spPr bwMode="auto">
          <a:xfrm>
            <a:off x="3022200" y="3068125"/>
            <a:ext cx="578440" cy="0"/>
          </a:xfrm>
          <a:prstGeom prst="line">
            <a:avLst/>
          </a:prstGeom>
          <a:solidFill>
            <a:srgbClr val="A5A5A5"/>
          </a:solidFill>
          <a:ln w="25400">
            <a:solidFill>
              <a:srgbClr val="19325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09" name="Oval 41">
            <a:extLst>
              <a:ext uri="{FF2B5EF4-FFF2-40B4-BE49-F238E27FC236}">
                <a16:creationId xmlns:a16="http://schemas.microsoft.com/office/drawing/2014/main" id="{F7B16067-8EA3-4C86-88B9-E0EEBB5C2B23}"/>
              </a:ext>
            </a:extLst>
          </p:cNvPr>
          <p:cNvSpPr>
            <a:spLocks noChangeAspect="1" noChangeArrowheads="1"/>
          </p:cNvSpPr>
          <p:nvPr/>
        </p:nvSpPr>
        <p:spPr bwMode="auto">
          <a:xfrm>
            <a:off x="3178058" y="3012778"/>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10" name="Line 37">
            <a:extLst>
              <a:ext uri="{FF2B5EF4-FFF2-40B4-BE49-F238E27FC236}">
                <a16:creationId xmlns:a16="http://schemas.microsoft.com/office/drawing/2014/main" id="{24339C7B-1EB1-43C5-8E2C-425C77F485BC}"/>
              </a:ext>
            </a:extLst>
          </p:cNvPr>
          <p:cNvSpPr>
            <a:spLocks noChangeShapeType="1"/>
          </p:cNvSpPr>
          <p:nvPr/>
        </p:nvSpPr>
        <p:spPr bwMode="auto">
          <a:xfrm>
            <a:off x="2889073" y="3466344"/>
            <a:ext cx="694606" cy="0"/>
          </a:xfrm>
          <a:prstGeom prst="line">
            <a:avLst/>
          </a:prstGeom>
          <a:solidFill>
            <a:srgbClr val="A5A5A5"/>
          </a:solidFill>
          <a:ln w="25400">
            <a:solidFill>
              <a:srgbClr val="19325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11" name="Oval 41">
            <a:extLst>
              <a:ext uri="{FF2B5EF4-FFF2-40B4-BE49-F238E27FC236}">
                <a16:creationId xmlns:a16="http://schemas.microsoft.com/office/drawing/2014/main" id="{1E4E3D4B-7E4D-4FFF-90BC-CDAA0E758123}"/>
              </a:ext>
            </a:extLst>
          </p:cNvPr>
          <p:cNvSpPr>
            <a:spLocks noChangeAspect="1" noChangeArrowheads="1"/>
          </p:cNvSpPr>
          <p:nvPr/>
        </p:nvSpPr>
        <p:spPr bwMode="auto">
          <a:xfrm>
            <a:off x="3099922" y="3399422"/>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12" name="Line 37">
            <a:extLst>
              <a:ext uri="{FF2B5EF4-FFF2-40B4-BE49-F238E27FC236}">
                <a16:creationId xmlns:a16="http://schemas.microsoft.com/office/drawing/2014/main" id="{417E8C35-C2A8-42B7-A7F7-A183A9E6786F}"/>
              </a:ext>
            </a:extLst>
          </p:cNvPr>
          <p:cNvSpPr>
            <a:spLocks noChangeShapeType="1"/>
          </p:cNvSpPr>
          <p:nvPr/>
        </p:nvSpPr>
        <p:spPr bwMode="auto">
          <a:xfrm>
            <a:off x="2673048" y="4208495"/>
            <a:ext cx="473123" cy="0"/>
          </a:xfrm>
          <a:prstGeom prst="line">
            <a:avLst/>
          </a:prstGeom>
          <a:solidFill>
            <a:srgbClr val="A5A5A5"/>
          </a:solidFill>
          <a:ln w="25400">
            <a:solidFill>
              <a:srgbClr val="19325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13" name="Oval 41">
            <a:extLst>
              <a:ext uri="{FF2B5EF4-FFF2-40B4-BE49-F238E27FC236}">
                <a16:creationId xmlns:a16="http://schemas.microsoft.com/office/drawing/2014/main" id="{DF45CE5A-93CD-4362-B3BB-0CDCC25AC82A}"/>
              </a:ext>
            </a:extLst>
          </p:cNvPr>
          <p:cNvSpPr>
            <a:spLocks noChangeAspect="1" noChangeArrowheads="1"/>
          </p:cNvSpPr>
          <p:nvPr/>
        </p:nvSpPr>
        <p:spPr bwMode="auto">
          <a:xfrm>
            <a:off x="2907987" y="4153145"/>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dirty="0">
              <a:ln>
                <a:noFill/>
              </a:ln>
              <a:solidFill>
                <a:srgbClr val="000000"/>
              </a:solidFill>
              <a:effectLst/>
              <a:uLnTx/>
              <a:uFillTx/>
            </a:endParaRPr>
          </a:p>
        </p:txBody>
      </p:sp>
      <p:sp>
        <p:nvSpPr>
          <p:cNvPr id="114" name="Line 37">
            <a:extLst>
              <a:ext uri="{FF2B5EF4-FFF2-40B4-BE49-F238E27FC236}">
                <a16:creationId xmlns:a16="http://schemas.microsoft.com/office/drawing/2014/main" id="{E25570A3-FA1F-426F-9578-89E05A4DE398}"/>
              </a:ext>
            </a:extLst>
          </p:cNvPr>
          <p:cNvSpPr>
            <a:spLocks noChangeShapeType="1"/>
          </p:cNvSpPr>
          <p:nvPr/>
        </p:nvSpPr>
        <p:spPr bwMode="auto">
          <a:xfrm>
            <a:off x="2878293" y="4551627"/>
            <a:ext cx="370827" cy="0"/>
          </a:xfrm>
          <a:prstGeom prst="line">
            <a:avLst/>
          </a:prstGeom>
          <a:solidFill>
            <a:srgbClr val="A5A5A5"/>
          </a:solidFill>
          <a:ln w="25400">
            <a:solidFill>
              <a:srgbClr val="19325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15" name="Oval 41">
            <a:extLst>
              <a:ext uri="{FF2B5EF4-FFF2-40B4-BE49-F238E27FC236}">
                <a16:creationId xmlns:a16="http://schemas.microsoft.com/office/drawing/2014/main" id="{F0869F6D-3F26-4969-BD71-DFFF0F649B3A}"/>
              </a:ext>
            </a:extLst>
          </p:cNvPr>
          <p:cNvSpPr>
            <a:spLocks noChangeAspect="1" noChangeArrowheads="1"/>
          </p:cNvSpPr>
          <p:nvPr/>
        </p:nvSpPr>
        <p:spPr bwMode="auto">
          <a:xfrm>
            <a:off x="2990325" y="4496279"/>
            <a:ext cx="114771"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16" name="Line 37">
            <a:extLst>
              <a:ext uri="{FF2B5EF4-FFF2-40B4-BE49-F238E27FC236}">
                <a16:creationId xmlns:a16="http://schemas.microsoft.com/office/drawing/2014/main" id="{CC742148-666E-4D0B-911C-03BE4455146C}"/>
              </a:ext>
            </a:extLst>
          </p:cNvPr>
          <p:cNvSpPr>
            <a:spLocks noChangeShapeType="1"/>
          </p:cNvSpPr>
          <p:nvPr/>
        </p:nvSpPr>
        <p:spPr bwMode="auto">
          <a:xfrm>
            <a:off x="3022201" y="4919867"/>
            <a:ext cx="629836" cy="0"/>
          </a:xfrm>
          <a:prstGeom prst="line">
            <a:avLst/>
          </a:prstGeom>
          <a:solidFill>
            <a:srgbClr val="A5A5A5"/>
          </a:solidFill>
          <a:ln w="25400">
            <a:solidFill>
              <a:srgbClr val="19325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17" name="Oval 116">
            <a:extLst>
              <a:ext uri="{FF2B5EF4-FFF2-40B4-BE49-F238E27FC236}">
                <a16:creationId xmlns:a16="http://schemas.microsoft.com/office/drawing/2014/main" id="{341F4929-A869-4404-9CF2-F23B5FB7A3E9}"/>
              </a:ext>
            </a:extLst>
          </p:cNvPr>
          <p:cNvSpPr>
            <a:spLocks noChangeAspect="1" noChangeArrowheads="1"/>
          </p:cNvSpPr>
          <p:nvPr/>
        </p:nvSpPr>
        <p:spPr bwMode="auto">
          <a:xfrm>
            <a:off x="3268998" y="4864519"/>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18" name="Line 5">
            <a:extLst>
              <a:ext uri="{FF2B5EF4-FFF2-40B4-BE49-F238E27FC236}">
                <a16:creationId xmlns:a16="http://schemas.microsoft.com/office/drawing/2014/main" id="{F0BE5BFE-4C32-4238-A684-6BDFCF0384DA}"/>
              </a:ext>
            </a:extLst>
          </p:cNvPr>
          <p:cNvSpPr>
            <a:spLocks noChangeShapeType="1"/>
          </p:cNvSpPr>
          <p:nvPr/>
        </p:nvSpPr>
        <p:spPr bwMode="auto">
          <a:xfrm flipV="1">
            <a:off x="6660072" y="2087483"/>
            <a:ext cx="0" cy="3112101"/>
          </a:xfrm>
          <a:prstGeom prst="line">
            <a:avLst/>
          </a:prstGeom>
          <a:noFill/>
          <a:ln w="12700" algn="ctr">
            <a:solidFill>
              <a:schemeClr val="tx1">
                <a:lumMod val="75000"/>
                <a:lumOff val="25000"/>
              </a:schemeClr>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Line 37">
            <a:extLst>
              <a:ext uri="{FF2B5EF4-FFF2-40B4-BE49-F238E27FC236}">
                <a16:creationId xmlns:a16="http://schemas.microsoft.com/office/drawing/2014/main" id="{54525811-B25D-4B7D-9296-B45C3B2BF6FD}"/>
              </a:ext>
            </a:extLst>
          </p:cNvPr>
          <p:cNvSpPr>
            <a:spLocks noChangeShapeType="1"/>
          </p:cNvSpPr>
          <p:nvPr/>
        </p:nvSpPr>
        <p:spPr bwMode="auto">
          <a:xfrm>
            <a:off x="5913410" y="2736568"/>
            <a:ext cx="826015" cy="0"/>
          </a:xfrm>
          <a:prstGeom prst="line">
            <a:avLst/>
          </a:prstGeom>
          <a:solidFill>
            <a:srgbClr val="A5A5A5"/>
          </a:solid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20" name="Oval 41">
            <a:extLst>
              <a:ext uri="{FF2B5EF4-FFF2-40B4-BE49-F238E27FC236}">
                <a16:creationId xmlns:a16="http://schemas.microsoft.com/office/drawing/2014/main" id="{A55064B5-5F00-43EB-95F6-0A481490628C}"/>
              </a:ext>
            </a:extLst>
          </p:cNvPr>
          <p:cNvSpPr>
            <a:spLocks noChangeAspect="1" noChangeArrowheads="1"/>
          </p:cNvSpPr>
          <p:nvPr/>
        </p:nvSpPr>
        <p:spPr bwMode="auto">
          <a:xfrm>
            <a:off x="6279064" y="2681221"/>
            <a:ext cx="114771"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21" name="Line 37">
            <a:extLst>
              <a:ext uri="{FF2B5EF4-FFF2-40B4-BE49-F238E27FC236}">
                <a16:creationId xmlns:a16="http://schemas.microsoft.com/office/drawing/2014/main" id="{0A878BB8-4024-46EC-B6FA-032EEAD69040}"/>
              </a:ext>
            </a:extLst>
          </p:cNvPr>
          <p:cNvSpPr>
            <a:spLocks noChangeShapeType="1"/>
          </p:cNvSpPr>
          <p:nvPr/>
        </p:nvSpPr>
        <p:spPr bwMode="auto">
          <a:xfrm>
            <a:off x="6074891" y="3068125"/>
            <a:ext cx="455653" cy="0"/>
          </a:xfrm>
          <a:prstGeom prst="line">
            <a:avLst/>
          </a:prstGeom>
          <a:solidFill>
            <a:srgbClr val="A5A5A5"/>
          </a:solid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22" name="Oval 41">
            <a:extLst>
              <a:ext uri="{FF2B5EF4-FFF2-40B4-BE49-F238E27FC236}">
                <a16:creationId xmlns:a16="http://schemas.microsoft.com/office/drawing/2014/main" id="{3257F680-1765-437F-8C33-8A0FB7C87E8B}"/>
              </a:ext>
            </a:extLst>
          </p:cNvPr>
          <p:cNvSpPr>
            <a:spLocks noChangeAspect="1" noChangeArrowheads="1"/>
          </p:cNvSpPr>
          <p:nvPr/>
        </p:nvSpPr>
        <p:spPr bwMode="auto">
          <a:xfrm>
            <a:off x="6285283" y="3012778"/>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23" name="Line 37">
            <a:extLst>
              <a:ext uri="{FF2B5EF4-FFF2-40B4-BE49-F238E27FC236}">
                <a16:creationId xmlns:a16="http://schemas.microsoft.com/office/drawing/2014/main" id="{8E104938-9150-45A5-9039-B58DB1F2D8E3}"/>
              </a:ext>
            </a:extLst>
          </p:cNvPr>
          <p:cNvSpPr>
            <a:spLocks noChangeShapeType="1"/>
          </p:cNvSpPr>
          <p:nvPr/>
        </p:nvSpPr>
        <p:spPr bwMode="auto">
          <a:xfrm>
            <a:off x="5769387" y="3466344"/>
            <a:ext cx="732434" cy="0"/>
          </a:xfrm>
          <a:prstGeom prst="line">
            <a:avLst/>
          </a:prstGeom>
          <a:solidFill>
            <a:srgbClr val="A5A5A5"/>
          </a:solid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24" name="Oval 41">
            <a:extLst>
              <a:ext uri="{FF2B5EF4-FFF2-40B4-BE49-F238E27FC236}">
                <a16:creationId xmlns:a16="http://schemas.microsoft.com/office/drawing/2014/main" id="{89532A92-0973-48D5-8CD7-783479EB5492}"/>
              </a:ext>
            </a:extLst>
          </p:cNvPr>
          <p:cNvSpPr>
            <a:spLocks noChangeAspect="1" noChangeArrowheads="1"/>
          </p:cNvSpPr>
          <p:nvPr/>
        </p:nvSpPr>
        <p:spPr bwMode="auto">
          <a:xfrm>
            <a:off x="6124252" y="3399422"/>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25" name="Line 37">
            <a:extLst>
              <a:ext uri="{FF2B5EF4-FFF2-40B4-BE49-F238E27FC236}">
                <a16:creationId xmlns:a16="http://schemas.microsoft.com/office/drawing/2014/main" id="{690F50A0-0C08-47D0-A396-01461B1EE932}"/>
              </a:ext>
            </a:extLst>
          </p:cNvPr>
          <p:cNvSpPr>
            <a:spLocks noChangeShapeType="1"/>
          </p:cNvSpPr>
          <p:nvPr/>
        </p:nvSpPr>
        <p:spPr bwMode="auto">
          <a:xfrm>
            <a:off x="6160362" y="4196918"/>
            <a:ext cx="632399" cy="0"/>
          </a:xfrm>
          <a:prstGeom prst="line">
            <a:avLst/>
          </a:prstGeom>
          <a:solidFill>
            <a:srgbClr val="A5A5A5"/>
          </a:solid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26" name="Oval 41">
            <a:extLst>
              <a:ext uri="{FF2B5EF4-FFF2-40B4-BE49-F238E27FC236}">
                <a16:creationId xmlns:a16="http://schemas.microsoft.com/office/drawing/2014/main" id="{541688F4-7576-47A7-9650-964325469329}"/>
              </a:ext>
            </a:extLst>
          </p:cNvPr>
          <p:cNvSpPr>
            <a:spLocks noChangeAspect="1" noChangeArrowheads="1"/>
          </p:cNvSpPr>
          <p:nvPr/>
        </p:nvSpPr>
        <p:spPr bwMode="auto">
          <a:xfrm>
            <a:off x="6323299" y="4141572"/>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27" name="Line 37">
            <a:extLst>
              <a:ext uri="{FF2B5EF4-FFF2-40B4-BE49-F238E27FC236}">
                <a16:creationId xmlns:a16="http://schemas.microsoft.com/office/drawing/2014/main" id="{F9FFD86D-B06B-42A1-99CE-55DC789CA831}"/>
              </a:ext>
            </a:extLst>
          </p:cNvPr>
          <p:cNvSpPr>
            <a:spLocks noChangeShapeType="1"/>
          </p:cNvSpPr>
          <p:nvPr/>
        </p:nvSpPr>
        <p:spPr bwMode="auto">
          <a:xfrm>
            <a:off x="6233941" y="4551625"/>
            <a:ext cx="397400" cy="0"/>
          </a:xfrm>
          <a:prstGeom prst="line">
            <a:avLst/>
          </a:prstGeom>
          <a:solidFill>
            <a:srgbClr val="A5A5A5"/>
          </a:solid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28" name="Oval 41">
            <a:extLst>
              <a:ext uri="{FF2B5EF4-FFF2-40B4-BE49-F238E27FC236}">
                <a16:creationId xmlns:a16="http://schemas.microsoft.com/office/drawing/2014/main" id="{14CF1AEE-9248-48FB-BDF7-E4E008C0B099}"/>
              </a:ext>
            </a:extLst>
          </p:cNvPr>
          <p:cNvSpPr>
            <a:spLocks noChangeAspect="1" noChangeArrowheads="1"/>
          </p:cNvSpPr>
          <p:nvPr/>
        </p:nvSpPr>
        <p:spPr bwMode="auto">
          <a:xfrm>
            <a:off x="6345973" y="4496279"/>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29" name="Line 37">
            <a:extLst>
              <a:ext uri="{FF2B5EF4-FFF2-40B4-BE49-F238E27FC236}">
                <a16:creationId xmlns:a16="http://schemas.microsoft.com/office/drawing/2014/main" id="{6D0B7760-6A48-4C03-8F9F-734234B85E82}"/>
              </a:ext>
            </a:extLst>
          </p:cNvPr>
          <p:cNvSpPr>
            <a:spLocks noChangeShapeType="1"/>
          </p:cNvSpPr>
          <p:nvPr/>
        </p:nvSpPr>
        <p:spPr bwMode="auto">
          <a:xfrm>
            <a:off x="6432643" y="4919867"/>
            <a:ext cx="542651" cy="0"/>
          </a:xfrm>
          <a:prstGeom prst="line">
            <a:avLst/>
          </a:prstGeom>
          <a:solidFill>
            <a:srgbClr val="A5A5A5"/>
          </a:solid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30" name="Oval 129">
            <a:extLst>
              <a:ext uri="{FF2B5EF4-FFF2-40B4-BE49-F238E27FC236}">
                <a16:creationId xmlns:a16="http://schemas.microsoft.com/office/drawing/2014/main" id="{BBE9E1F2-C7FA-45C6-B1D6-C24DA650C32F}"/>
              </a:ext>
            </a:extLst>
          </p:cNvPr>
          <p:cNvSpPr>
            <a:spLocks noChangeAspect="1" noChangeArrowheads="1"/>
          </p:cNvSpPr>
          <p:nvPr/>
        </p:nvSpPr>
        <p:spPr bwMode="auto">
          <a:xfrm>
            <a:off x="6592256" y="4864519"/>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31" name="TextBox 130">
            <a:extLst>
              <a:ext uri="{FF2B5EF4-FFF2-40B4-BE49-F238E27FC236}">
                <a16:creationId xmlns:a16="http://schemas.microsoft.com/office/drawing/2014/main" id="{D31A3EF3-F93A-4CB1-B2AD-C0EF210A288B}"/>
              </a:ext>
            </a:extLst>
          </p:cNvPr>
          <p:cNvSpPr txBox="1"/>
          <p:nvPr/>
        </p:nvSpPr>
        <p:spPr>
          <a:xfrm>
            <a:off x="584816" y="5655219"/>
            <a:ext cx="952890" cy="338554"/>
          </a:xfrm>
          <a:prstGeom prst="rect">
            <a:avLst/>
          </a:prstGeom>
          <a:noFill/>
        </p:spPr>
        <p:txBody>
          <a:bodyPr wrap="none" rtlCol="0">
            <a:spAutoFit/>
          </a:bodyPr>
          <a:lstStyle/>
          <a:p>
            <a:pPr defTabSz="914400"/>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N= 18,113</a:t>
            </a:r>
          </a:p>
        </p:txBody>
      </p: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2269" y="6353794"/>
            <a:ext cx="4341263" cy="507831"/>
          </a:xfrm>
          <a:prstGeom prst="rect">
            <a:avLst/>
          </a:prstGeom>
          <a:noFill/>
          <a:ln w="9525">
            <a:noFill/>
            <a:miter lim="800000"/>
            <a:headEnd/>
            <a:tailEnd/>
          </a:ln>
        </p:spPr>
        <p:txBody>
          <a:bodyPr wrap="square">
            <a:spAutoFit/>
          </a:bodyPr>
          <a:lstStyle/>
          <a:p>
            <a:pPr>
              <a:defRPr/>
            </a:pPr>
            <a:r>
              <a:rPr lang="en-CA" altLang="en-US" sz="900" dirty="0">
                <a:solidFill>
                  <a:prstClr val="white"/>
                </a:solidFill>
                <a:latin typeface="Arial Narrow" panose="020B0606020202030204" pitchFamily="34" charset="0"/>
                <a:cs typeface="Lato"/>
              </a:rPr>
              <a:t>*n=5844 (32.6%); † n=8553 (47.6%); ‡ n=3554 (19.8%)</a:t>
            </a:r>
          </a:p>
          <a:p>
            <a:pPr>
              <a:defRPr/>
            </a:pPr>
            <a:r>
              <a:rPr lang="en-CA" altLang="en-US" sz="900" dirty="0">
                <a:solidFill>
                  <a:prstClr val="white"/>
                </a:solidFill>
                <a:latin typeface="Arial Narrow" panose="020B0606020202030204" pitchFamily="34" charset="0"/>
                <a:cs typeface="Lato"/>
              </a:rPr>
              <a:t>Results were consistent regardless of methods for GFR estimation</a:t>
            </a:r>
            <a:br>
              <a:rPr lang="en-CA" altLang="en-US" sz="900" dirty="0">
                <a:solidFill>
                  <a:prstClr val="white"/>
                </a:solidFill>
                <a:latin typeface="Arial Narrow" panose="020B0606020202030204" pitchFamily="34" charset="0"/>
                <a:cs typeface="Lato"/>
              </a:rPr>
            </a:br>
            <a:r>
              <a:rPr lang="en-CA" altLang="en-US" sz="900" dirty="0">
                <a:solidFill>
                  <a:prstClr val="white"/>
                </a:solidFill>
                <a:latin typeface="Arial Narrow" panose="020B0606020202030204" pitchFamily="34" charset="0"/>
                <a:cs typeface="Lato"/>
              </a:rPr>
              <a:t>Hijazi Z et al. Circulation 2014; 129:961-70. </a:t>
            </a:r>
          </a:p>
        </p:txBody>
      </p:sp>
    </p:spTree>
    <p:extLst>
      <p:ext uri="{BB962C8B-B14F-4D97-AF65-F5344CB8AC3E}">
        <p14:creationId xmlns:p14="http://schemas.microsoft.com/office/powerpoint/2010/main" val="468934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82410" y="222407"/>
            <a:ext cx="1876032" cy="73896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0" y="237085"/>
            <a:ext cx="7374812" cy="892552"/>
          </a:xfrm>
          <a:prstGeom prst="rect">
            <a:avLst/>
          </a:prstGeom>
          <a:noFill/>
        </p:spPr>
        <p:txBody>
          <a:bodyPr wrap="square">
            <a:spAutoFit/>
          </a:bodyPr>
          <a:lstStyle/>
          <a:p>
            <a:pPr>
              <a:defRPr/>
            </a:pPr>
            <a:r>
              <a:rPr lang="en-CA" sz="3200" b="1" dirty="0">
                <a:solidFill>
                  <a:srgbClr val="183059"/>
                </a:solidFill>
                <a:latin typeface="Arial Narrow" panose="020B0606020202030204" pitchFamily="34" charset="0"/>
                <a:cs typeface="Aharoni" panose="02010803020104030203" pitchFamily="2" charset="-79"/>
              </a:rPr>
              <a:t>Reviewing the Data: </a:t>
            </a:r>
            <a:r>
              <a:rPr lang="en-CA" sz="3200" b="1" dirty="0" err="1">
                <a:solidFill>
                  <a:srgbClr val="183059"/>
                </a:solidFill>
                <a:latin typeface="Arial Narrow" panose="020B0606020202030204" pitchFamily="34" charset="0"/>
                <a:cs typeface="Aharoni" panose="02010803020104030203" pitchFamily="2" charset="-79"/>
              </a:rPr>
              <a:t>Edoxaban</a:t>
            </a:r>
            <a:endParaRPr lang="en-CA" sz="3200" b="1" dirty="0">
              <a:solidFill>
                <a:srgbClr val="183059"/>
              </a:solidFill>
              <a:latin typeface="Arial Narrow" panose="020B0606020202030204" pitchFamily="34" charset="0"/>
              <a:cs typeface="Aharoni" panose="02010803020104030203" pitchFamily="2" charset="-79"/>
            </a:endParaRPr>
          </a:p>
          <a:p>
            <a:pPr>
              <a:defRPr/>
            </a:pPr>
            <a:r>
              <a:rPr lang="en-CA" sz="2000" b="1" dirty="0">
                <a:solidFill>
                  <a:srgbClr val="356AC1"/>
                </a:solidFill>
                <a:latin typeface="Arial Narrow" panose="020B0606020202030204" pitchFamily="34" charset="0"/>
                <a:cs typeface="Aharoni" panose="02010803020104030203" pitchFamily="2" charset="-79"/>
              </a:rPr>
              <a:t>Outcomes in the ENGAGE AF-TIMI 48 Trial According to Renal Function</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21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2269" y="6493564"/>
            <a:ext cx="7571095" cy="230832"/>
          </a:xfrm>
          <a:prstGeom prst="rect">
            <a:avLst/>
          </a:prstGeom>
          <a:noFill/>
          <a:ln w="9525">
            <a:noFill/>
            <a:miter lim="800000"/>
            <a:headEnd/>
            <a:tailEnd/>
          </a:ln>
        </p:spPr>
        <p:txBody>
          <a:bodyPr wrap="square">
            <a:spAutoFit/>
          </a:bodyPr>
          <a:lstStyle/>
          <a:p>
            <a:pPr>
              <a:defRPr/>
            </a:pPr>
            <a:r>
              <a:rPr lang="en-CA" altLang="en-US" sz="900" dirty="0">
                <a:solidFill>
                  <a:prstClr val="white"/>
                </a:solidFill>
                <a:latin typeface="Arial Narrow" panose="020B0606020202030204" pitchFamily="34" charset="0"/>
                <a:cs typeface="Lato"/>
              </a:rPr>
              <a:t>Impact of Renal Function on Outcomes With </a:t>
            </a:r>
            <a:r>
              <a:rPr lang="en-CA" altLang="en-US" sz="900" dirty="0" err="1">
                <a:solidFill>
                  <a:prstClr val="white"/>
                </a:solidFill>
                <a:latin typeface="Arial Narrow" panose="020B0606020202030204" pitchFamily="34" charset="0"/>
                <a:cs typeface="Lato"/>
              </a:rPr>
              <a:t>Edoxaban</a:t>
            </a:r>
            <a:r>
              <a:rPr lang="en-CA" altLang="en-US" sz="900" dirty="0">
                <a:solidFill>
                  <a:prstClr val="white"/>
                </a:solidFill>
                <a:latin typeface="Arial Narrow" panose="020B0606020202030204" pitchFamily="34" charset="0"/>
                <a:cs typeface="Lato"/>
              </a:rPr>
              <a:t> in the ENGAGE AF-TIMI 48 Trial, Volume: 134, Issue: 1, Pages: 24-36, DOI: (10.1161/CIRCULATIONAHA.116.022361) </a:t>
            </a:r>
          </a:p>
        </p:txBody>
      </p:sp>
      <p:pic>
        <p:nvPicPr>
          <p:cNvPr id="5" name="Picture 4">
            <a:extLst>
              <a:ext uri="{FF2B5EF4-FFF2-40B4-BE49-F238E27FC236}">
                <a16:creationId xmlns:a16="http://schemas.microsoft.com/office/drawing/2014/main" id="{8833E0A6-991C-4FE3-AEF8-A9C6DDE1CC7E}"/>
              </a:ext>
            </a:extLst>
          </p:cNvPr>
          <p:cNvPicPr>
            <a:picLocks noChangeAspect="1"/>
          </p:cNvPicPr>
          <p:nvPr/>
        </p:nvPicPr>
        <p:blipFill>
          <a:blip r:embed="rId10"/>
          <a:stretch>
            <a:fillRect/>
          </a:stretch>
        </p:blipFill>
        <p:spPr>
          <a:xfrm>
            <a:off x="487257" y="1442812"/>
            <a:ext cx="7992549" cy="4371211"/>
          </a:xfrm>
          <a:prstGeom prst="rect">
            <a:avLst/>
          </a:prstGeom>
        </p:spPr>
      </p:pic>
      <p:sp>
        <p:nvSpPr>
          <p:cNvPr id="44" name="Line 43">
            <a:extLst>
              <a:ext uri="{FF2B5EF4-FFF2-40B4-BE49-F238E27FC236}">
                <a16:creationId xmlns:a16="http://schemas.microsoft.com/office/drawing/2014/main" id="{FF6E3646-18B0-4DB7-A15E-7A23BDD97303}"/>
              </a:ext>
            </a:extLst>
          </p:cNvPr>
          <p:cNvSpPr>
            <a:spLocks noChangeShapeType="1"/>
          </p:cNvSpPr>
          <p:nvPr>
            <p:custDataLst>
              <p:tags r:id="rId1"/>
            </p:custDataLst>
          </p:nvPr>
        </p:nvSpPr>
        <p:spPr bwMode="auto">
          <a:xfrm flipH="1">
            <a:off x="2212748" y="5468403"/>
            <a:ext cx="1103312" cy="0"/>
          </a:xfrm>
          <a:prstGeom prst="line">
            <a:avLst/>
          </a:prstGeom>
          <a:noFill/>
          <a:ln w="25400">
            <a:solidFill>
              <a:srgbClr val="19325C"/>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47" name="Line 44">
            <a:extLst>
              <a:ext uri="{FF2B5EF4-FFF2-40B4-BE49-F238E27FC236}">
                <a16:creationId xmlns:a16="http://schemas.microsoft.com/office/drawing/2014/main" id="{B0C28BA5-4DD9-4F93-BA16-D8AA817D9DBF}"/>
              </a:ext>
            </a:extLst>
          </p:cNvPr>
          <p:cNvSpPr>
            <a:spLocks noChangeShapeType="1"/>
          </p:cNvSpPr>
          <p:nvPr>
            <p:custDataLst>
              <p:tags r:id="rId2"/>
            </p:custDataLst>
          </p:nvPr>
        </p:nvSpPr>
        <p:spPr bwMode="auto">
          <a:xfrm>
            <a:off x="3392260" y="5468403"/>
            <a:ext cx="1103313" cy="0"/>
          </a:xfrm>
          <a:prstGeom prst="line">
            <a:avLst/>
          </a:prstGeom>
          <a:noFill/>
          <a:ln w="25400">
            <a:solidFill>
              <a:srgbClr val="99DFEB"/>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Text Box 84">
            <a:extLst>
              <a:ext uri="{FF2B5EF4-FFF2-40B4-BE49-F238E27FC236}">
                <a16:creationId xmlns:a16="http://schemas.microsoft.com/office/drawing/2014/main" id="{2176719D-F0E8-477F-8855-ED5F430B67F4}"/>
              </a:ext>
            </a:extLst>
          </p:cNvPr>
          <p:cNvSpPr txBox="1">
            <a:spLocks noChangeArrowheads="1"/>
          </p:cNvSpPr>
          <p:nvPr>
            <p:custDataLst>
              <p:tags r:id="rId3"/>
            </p:custDataLst>
          </p:nvPr>
        </p:nvSpPr>
        <p:spPr bwMode="auto">
          <a:xfrm>
            <a:off x="2169885" y="5498350"/>
            <a:ext cx="1158875"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a:extLst/>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defTabSz="914400">
              <a:defRPr/>
            </a:pPr>
            <a:r>
              <a:rPr lang="en-CA" kern="0" dirty="0">
                <a:solidFill>
                  <a:srgbClr val="19325C"/>
                </a:solidFill>
                <a:latin typeface="Arial Narrow" panose="020B0606020202030204" pitchFamily="34" charset="0"/>
                <a:ea typeface="Lato" panose="020F0502020204030203" pitchFamily="34" charset="0"/>
                <a:cs typeface="Lato" panose="020F0502020204030203" pitchFamily="34" charset="0"/>
              </a:rPr>
              <a:t>Favours HDER*</a:t>
            </a:r>
          </a:p>
        </p:txBody>
      </p:sp>
      <p:sp>
        <p:nvSpPr>
          <p:cNvPr id="49" name="Text Box 84">
            <a:extLst>
              <a:ext uri="{FF2B5EF4-FFF2-40B4-BE49-F238E27FC236}">
                <a16:creationId xmlns:a16="http://schemas.microsoft.com/office/drawing/2014/main" id="{4FD3C854-19A3-4ECC-AF32-71D23128642F}"/>
              </a:ext>
            </a:extLst>
          </p:cNvPr>
          <p:cNvSpPr txBox="1">
            <a:spLocks noChangeArrowheads="1"/>
          </p:cNvSpPr>
          <p:nvPr>
            <p:custDataLst>
              <p:tags r:id="rId4"/>
            </p:custDataLst>
          </p:nvPr>
        </p:nvSpPr>
        <p:spPr bwMode="auto">
          <a:xfrm>
            <a:off x="3439884" y="5507875"/>
            <a:ext cx="1310245"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a:extLst/>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defTabSz="914400">
              <a:defRPr/>
            </a:pPr>
            <a:r>
              <a:rPr lang="en-CA" kern="0" dirty="0">
                <a:solidFill>
                  <a:srgbClr val="5BCCDF"/>
                </a:solidFill>
                <a:latin typeface="Arial Narrow" panose="020B0606020202030204" pitchFamily="34" charset="0"/>
                <a:ea typeface="Lato" panose="020F0502020204030203" pitchFamily="34" charset="0"/>
                <a:cs typeface="Lato" panose="020F0502020204030203" pitchFamily="34" charset="0"/>
              </a:rPr>
              <a:t>Favours Warfarin</a:t>
            </a:r>
          </a:p>
        </p:txBody>
      </p:sp>
      <p:sp>
        <p:nvSpPr>
          <p:cNvPr id="6" name="TextBox 5">
            <a:extLst>
              <a:ext uri="{FF2B5EF4-FFF2-40B4-BE49-F238E27FC236}">
                <a16:creationId xmlns:a16="http://schemas.microsoft.com/office/drawing/2014/main" id="{23BA4703-7DDF-4C11-9832-BA18B0D76219}"/>
              </a:ext>
            </a:extLst>
          </p:cNvPr>
          <p:cNvSpPr txBox="1"/>
          <p:nvPr/>
        </p:nvSpPr>
        <p:spPr>
          <a:xfrm>
            <a:off x="4916384" y="1852551"/>
            <a:ext cx="2671948" cy="369332"/>
          </a:xfrm>
          <a:prstGeom prst="rect">
            <a:avLst/>
          </a:prstGeom>
          <a:solidFill>
            <a:schemeClr val="bg1"/>
          </a:solidFill>
        </p:spPr>
        <p:txBody>
          <a:bodyPr wrap="square" rtlCol="0">
            <a:spAutoFit/>
          </a:bodyPr>
          <a:lstStyle/>
          <a:p>
            <a:r>
              <a:rPr lang="en-CA" b="1" dirty="0">
                <a:solidFill>
                  <a:srgbClr val="5BCCDF"/>
                </a:solidFill>
                <a:latin typeface="Arial Narrow" panose="020B0606020202030204" pitchFamily="34" charset="0"/>
              </a:rPr>
              <a:t>Warfarin</a:t>
            </a:r>
            <a:r>
              <a:rPr lang="en-CA" b="1" dirty="0">
                <a:latin typeface="Arial Narrow" panose="020B0606020202030204" pitchFamily="34" charset="0"/>
              </a:rPr>
              <a:t>		    </a:t>
            </a:r>
            <a:r>
              <a:rPr lang="en-CA" b="1" dirty="0">
                <a:solidFill>
                  <a:srgbClr val="19325C"/>
                </a:solidFill>
                <a:latin typeface="Arial Narrow" panose="020B0606020202030204" pitchFamily="34" charset="0"/>
              </a:rPr>
              <a:t>HDER*</a:t>
            </a:r>
            <a:endParaRPr lang="en-US" b="1" dirty="0">
              <a:solidFill>
                <a:srgbClr val="19325C"/>
              </a:solidFill>
              <a:latin typeface="Arial Narrow" panose="020B0606020202030204" pitchFamily="34" charset="0"/>
            </a:endParaRPr>
          </a:p>
        </p:txBody>
      </p:sp>
      <p:sp>
        <p:nvSpPr>
          <p:cNvPr id="7" name="TextBox 6">
            <a:extLst>
              <a:ext uri="{FF2B5EF4-FFF2-40B4-BE49-F238E27FC236}">
                <a16:creationId xmlns:a16="http://schemas.microsoft.com/office/drawing/2014/main" id="{F5886835-B33B-4DEF-B48B-2DE16879227A}"/>
              </a:ext>
            </a:extLst>
          </p:cNvPr>
          <p:cNvSpPr txBox="1"/>
          <p:nvPr/>
        </p:nvSpPr>
        <p:spPr>
          <a:xfrm>
            <a:off x="4772460" y="2363879"/>
            <a:ext cx="1425039" cy="646331"/>
          </a:xfrm>
          <a:prstGeom prst="rect">
            <a:avLst/>
          </a:prstGeom>
          <a:solidFill>
            <a:schemeClr val="bg1"/>
          </a:solidFill>
        </p:spPr>
        <p:txBody>
          <a:bodyPr wrap="square" rtlCol="0">
            <a:spAutoFit/>
          </a:bodyPr>
          <a:lstStyle/>
          <a:p>
            <a:r>
              <a:rPr lang="en-CA" b="1" dirty="0">
                <a:solidFill>
                  <a:srgbClr val="5BCCDF"/>
                </a:solidFill>
                <a:latin typeface="Arial Narrow" panose="020B0606020202030204" pitchFamily="34" charset="0"/>
              </a:rPr>
              <a:t>91/1361 (2.7)</a:t>
            </a:r>
          </a:p>
          <a:p>
            <a:r>
              <a:rPr lang="en-CA" b="1" dirty="0">
                <a:solidFill>
                  <a:srgbClr val="5BCCDF"/>
                </a:solidFill>
                <a:latin typeface="Arial Narrow" panose="020B0606020202030204" pitchFamily="34" charset="0"/>
              </a:rPr>
              <a:t>246/5675 (1.6)</a:t>
            </a:r>
            <a:endParaRPr lang="en-US" b="1" dirty="0">
              <a:solidFill>
                <a:srgbClr val="5BCCDF"/>
              </a:solidFill>
              <a:latin typeface="Arial Narrow" panose="020B0606020202030204" pitchFamily="34" charset="0"/>
            </a:endParaRPr>
          </a:p>
        </p:txBody>
      </p:sp>
      <p:sp>
        <p:nvSpPr>
          <p:cNvPr id="50" name="TextBox 49">
            <a:extLst>
              <a:ext uri="{FF2B5EF4-FFF2-40B4-BE49-F238E27FC236}">
                <a16:creationId xmlns:a16="http://schemas.microsoft.com/office/drawing/2014/main" id="{BA6E9671-2B4E-4314-873B-C93AF477D1D9}"/>
              </a:ext>
            </a:extLst>
          </p:cNvPr>
          <p:cNvSpPr txBox="1"/>
          <p:nvPr/>
        </p:nvSpPr>
        <p:spPr>
          <a:xfrm>
            <a:off x="4772460" y="3201460"/>
            <a:ext cx="1425039" cy="646331"/>
          </a:xfrm>
          <a:prstGeom prst="rect">
            <a:avLst/>
          </a:prstGeom>
          <a:solidFill>
            <a:schemeClr val="bg1"/>
          </a:solidFill>
        </p:spPr>
        <p:txBody>
          <a:bodyPr wrap="square" rtlCol="0">
            <a:spAutoFit/>
          </a:bodyPr>
          <a:lstStyle/>
          <a:p>
            <a:r>
              <a:rPr lang="en-CA" b="1" dirty="0">
                <a:solidFill>
                  <a:srgbClr val="5BCCDF"/>
                </a:solidFill>
                <a:latin typeface="Arial Narrow" panose="020B0606020202030204" pitchFamily="34" charset="0"/>
              </a:rPr>
              <a:t>132/1356 (5.3)</a:t>
            </a:r>
          </a:p>
          <a:p>
            <a:r>
              <a:rPr lang="en-CA" b="1" dirty="0">
                <a:solidFill>
                  <a:srgbClr val="5BCCDF"/>
                </a:solidFill>
                <a:latin typeface="Arial Narrow" panose="020B0606020202030204" pitchFamily="34" charset="0"/>
              </a:rPr>
              <a:t>392/5656 (3.1)</a:t>
            </a:r>
            <a:endParaRPr lang="en-US" b="1" dirty="0">
              <a:solidFill>
                <a:srgbClr val="5BCCDF"/>
              </a:solidFill>
              <a:latin typeface="Arial Narrow" panose="020B0606020202030204" pitchFamily="34" charset="0"/>
            </a:endParaRPr>
          </a:p>
        </p:txBody>
      </p:sp>
      <p:sp>
        <p:nvSpPr>
          <p:cNvPr id="51" name="TextBox 50">
            <a:extLst>
              <a:ext uri="{FF2B5EF4-FFF2-40B4-BE49-F238E27FC236}">
                <a16:creationId xmlns:a16="http://schemas.microsoft.com/office/drawing/2014/main" id="{B3B2E6A1-316B-476F-A352-60D6D4443FDA}"/>
              </a:ext>
            </a:extLst>
          </p:cNvPr>
          <p:cNvSpPr txBox="1"/>
          <p:nvPr/>
        </p:nvSpPr>
        <p:spPr>
          <a:xfrm>
            <a:off x="4772460" y="4153364"/>
            <a:ext cx="1570386" cy="646331"/>
          </a:xfrm>
          <a:prstGeom prst="rect">
            <a:avLst/>
          </a:prstGeom>
          <a:solidFill>
            <a:schemeClr val="bg1"/>
          </a:solidFill>
        </p:spPr>
        <p:txBody>
          <a:bodyPr wrap="square" rtlCol="0">
            <a:spAutoFit/>
          </a:bodyPr>
          <a:lstStyle/>
          <a:p>
            <a:r>
              <a:rPr lang="en-CA" b="1" dirty="0">
                <a:solidFill>
                  <a:srgbClr val="5BCCDF"/>
                </a:solidFill>
                <a:latin typeface="Arial Narrow" panose="020B0606020202030204" pitchFamily="34" charset="0"/>
              </a:rPr>
              <a:t>432/1361 (13.4)</a:t>
            </a:r>
          </a:p>
          <a:p>
            <a:r>
              <a:rPr lang="en-CA" b="1" dirty="0">
                <a:solidFill>
                  <a:srgbClr val="5BCCDF"/>
                </a:solidFill>
                <a:latin typeface="Arial Narrow" panose="020B0606020202030204" pitchFamily="34" charset="0"/>
              </a:rPr>
              <a:t>1030/5675 (7.0)</a:t>
            </a:r>
            <a:endParaRPr lang="en-US" b="1" dirty="0">
              <a:solidFill>
                <a:srgbClr val="5BCCDF"/>
              </a:solidFill>
              <a:latin typeface="Arial Narrow" panose="020B0606020202030204" pitchFamily="34" charset="0"/>
            </a:endParaRPr>
          </a:p>
        </p:txBody>
      </p:sp>
      <p:sp>
        <p:nvSpPr>
          <p:cNvPr id="52" name="TextBox 51">
            <a:extLst>
              <a:ext uri="{FF2B5EF4-FFF2-40B4-BE49-F238E27FC236}">
                <a16:creationId xmlns:a16="http://schemas.microsoft.com/office/drawing/2014/main" id="{89B3BF87-6C97-47E9-A751-6938F610CE2D}"/>
              </a:ext>
            </a:extLst>
          </p:cNvPr>
          <p:cNvSpPr txBox="1"/>
          <p:nvPr/>
        </p:nvSpPr>
        <p:spPr>
          <a:xfrm>
            <a:off x="6288325" y="2363878"/>
            <a:ext cx="1425039" cy="646331"/>
          </a:xfrm>
          <a:prstGeom prst="rect">
            <a:avLst/>
          </a:prstGeom>
          <a:solidFill>
            <a:schemeClr val="bg1"/>
          </a:solidFill>
        </p:spPr>
        <p:txBody>
          <a:bodyPr wrap="square" rtlCol="0">
            <a:spAutoFit/>
          </a:bodyPr>
          <a:lstStyle/>
          <a:p>
            <a:r>
              <a:rPr lang="en-CA" b="1" dirty="0">
                <a:solidFill>
                  <a:srgbClr val="19325C"/>
                </a:solidFill>
                <a:latin typeface="Arial Narrow" panose="020B0606020202030204" pitchFamily="34" charset="0"/>
              </a:rPr>
              <a:t>82/1379 (2.3)</a:t>
            </a:r>
          </a:p>
          <a:p>
            <a:r>
              <a:rPr lang="en-CA" b="1" dirty="0">
                <a:solidFill>
                  <a:srgbClr val="19325C"/>
                </a:solidFill>
                <a:latin typeface="Arial Narrow" panose="020B0606020202030204" pitchFamily="34" charset="0"/>
              </a:rPr>
              <a:t>214/5656 (1.4)</a:t>
            </a:r>
            <a:endParaRPr lang="en-US" b="1" dirty="0">
              <a:solidFill>
                <a:srgbClr val="19325C"/>
              </a:solidFill>
              <a:latin typeface="Arial Narrow" panose="020B0606020202030204" pitchFamily="34" charset="0"/>
            </a:endParaRPr>
          </a:p>
        </p:txBody>
      </p:sp>
      <p:sp>
        <p:nvSpPr>
          <p:cNvPr id="53" name="TextBox 52">
            <a:extLst>
              <a:ext uri="{FF2B5EF4-FFF2-40B4-BE49-F238E27FC236}">
                <a16:creationId xmlns:a16="http://schemas.microsoft.com/office/drawing/2014/main" id="{9BFEA9D2-94F1-4D7E-8505-D156DF373C68}"/>
              </a:ext>
            </a:extLst>
          </p:cNvPr>
          <p:cNvSpPr txBox="1"/>
          <p:nvPr/>
        </p:nvSpPr>
        <p:spPr>
          <a:xfrm>
            <a:off x="6288325" y="3194207"/>
            <a:ext cx="1425039" cy="646331"/>
          </a:xfrm>
          <a:prstGeom prst="rect">
            <a:avLst/>
          </a:prstGeom>
          <a:solidFill>
            <a:schemeClr val="bg1"/>
          </a:solidFill>
        </p:spPr>
        <p:txBody>
          <a:bodyPr wrap="square" rtlCol="0">
            <a:spAutoFit/>
          </a:bodyPr>
          <a:lstStyle/>
          <a:p>
            <a:r>
              <a:rPr lang="en-CA" b="1" dirty="0">
                <a:solidFill>
                  <a:srgbClr val="19325C"/>
                </a:solidFill>
                <a:latin typeface="Arial Narrow" panose="020B0606020202030204" pitchFamily="34" charset="0"/>
              </a:rPr>
              <a:t>100/1372 (4.0)</a:t>
            </a:r>
          </a:p>
          <a:p>
            <a:r>
              <a:rPr lang="en-CA" b="1" dirty="0">
                <a:solidFill>
                  <a:srgbClr val="19325C"/>
                </a:solidFill>
                <a:latin typeface="Arial Narrow" panose="020B0606020202030204" pitchFamily="34" charset="0"/>
              </a:rPr>
              <a:t>318/5640 (2.5)</a:t>
            </a:r>
            <a:endParaRPr lang="en-US" b="1" dirty="0">
              <a:solidFill>
                <a:srgbClr val="19325C"/>
              </a:solidFill>
              <a:latin typeface="Arial Narrow" panose="020B0606020202030204" pitchFamily="34" charset="0"/>
            </a:endParaRPr>
          </a:p>
        </p:txBody>
      </p:sp>
      <p:sp>
        <p:nvSpPr>
          <p:cNvPr id="54" name="TextBox 53">
            <a:extLst>
              <a:ext uri="{FF2B5EF4-FFF2-40B4-BE49-F238E27FC236}">
                <a16:creationId xmlns:a16="http://schemas.microsoft.com/office/drawing/2014/main" id="{1E5864A4-0212-414F-8741-91B6481DE039}"/>
              </a:ext>
            </a:extLst>
          </p:cNvPr>
          <p:cNvSpPr txBox="1"/>
          <p:nvPr/>
        </p:nvSpPr>
        <p:spPr>
          <a:xfrm>
            <a:off x="6288325" y="4162304"/>
            <a:ext cx="1581580" cy="646331"/>
          </a:xfrm>
          <a:prstGeom prst="rect">
            <a:avLst/>
          </a:prstGeom>
          <a:solidFill>
            <a:schemeClr val="bg1"/>
          </a:solidFill>
        </p:spPr>
        <p:txBody>
          <a:bodyPr wrap="square" rtlCol="0">
            <a:spAutoFit/>
          </a:bodyPr>
          <a:lstStyle/>
          <a:p>
            <a:r>
              <a:rPr lang="en-CA" b="1" dirty="0">
                <a:solidFill>
                  <a:srgbClr val="19325C"/>
                </a:solidFill>
                <a:latin typeface="Arial Narrow" panose="020B0606020202030204" pitchFamily="34" charset="0"/>
              </a:rPr>
              <a:t>382/1379 (11.4)</a:t>
            </a:r>
          </a:p>
          <a:p>
            <a:r>
              <a:rPr lang="en-CA" b="1" dirty="0">
                <a:solidFill>
                  <a:srgbClr val="19325C"/>
                </a:solidFill>
                <a:latin typeface="Arial Narrow" panose="020B0606020202030204" pitchFamily="34" charset="0"/>
              </a:rPr>
              <a:t>941/5656 (6.3)</a:t>
            </a:r>
            <a:endParaRPr lang="en-US" b="1" dirty="0">
              <a:solidFill>
                <a:srgbClr val="19325C"/>
              </a:solidFill>
              <a:latin typeface="Arial Narrow" panose="020B0606020202030204" pitchFamily="34" charset="0"/>
            </a:endParaRPr>
          </a:p>
        </p:txBody>
      </p:sp>
      <p:sp>
        <p:nvSpPr>
          <p:cNvPr id="10" name="Rectangle 9">
            <a:extLst>
              <a:ext uri="{FF2B5EF4-FFF2-40B4-BE49-F238E27FC236}">
                <a16:creationId xmlns:a16="http://schemas.microsoft.com/office/drawing/2014/main" id="{77D074A5-C620-4814-A7E7-74F28E4AFD69}"/>
              </a:ext>
            </a:extLst>
          </p:cNvPr>
          <p:cNvSpPr/>
          <p:nvPr/>
        </p:nvSpPr>
        <p:spPr>
          <a:xfrm>
            <a:off x="178129" y="5922961"/>
            <a:ext cx="8078463" cy="461665"/>
          </a:xfrm>
          <a:prstGeom prst="rect">
            <a:avLst/>
          </a:prstGeom>
        </p:spPr>
        <p:txBody>
          <a:bodyPr wrap="square">
            <a:spAutoFit/>
          </a:bodyPr>
          <a:lstStyle/>
          <a:p>
            <a:r>
              <a:rPr lang="en-CA" sz="1200" dirty="0">
                <a:latin typeface="Arial Narrow" panose="020B0606020202030204" pitchFamily="34" charset="0"/>
              </a:rPr>
              <a:t>*HDER of 60 mg daily or 30 mg daily if dose reduced for creatinine clearance (</a:t>
            </a:r>
            <a:r>
              <a:rPr lang="en-CA" sz="1200" dirty="0" err="1">
                <a:latin typeface="Arial Narrow" panose="020B0606020202030204" pitchFamily="34" charset="0"/>
              </a:rPr>
              <a:t>CrCl</a:t>
            </a:r>
            <a:r>
              <a:rPr lang="en-CA" sz="1200" dirty="0">
                <a:latin typeface="Arial Narrow" panose="020B0606020202030204" pitchFamily="34" charset="0"/>
              </a:rPr>
              <a:t>) ≤50 mL/min, weight ≤60 kg, or potent phosphorylated glycoprotein inhibitor use.</a:t>
            </a:r>
            <a:endParaRPr lang="en-US" sz="1200" dirty="0">
              <a:latin typeface="Arial Narrow" panose="020B0606020202030204" pitchFamily="34" charset="0"/>
            </a:endParaRPr>
          </a:p>
        </p:txBody>
      </p:sp>
    </p:spTree>
    <p:extLst>
      <p:ext uri="{BB962C8B-B14F-4D97-AF65-F5344CB8AC3E}">
        <p14:creationId xmlns:p14="http://schemas.microsoft.com/office/powerpoint/2010/main" val="132989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92665"/>
            <a:ext cx="7002997" cy="954107"/>
          </a:xfrm>
          <a:prstGeom prst="rect">
            <a:avLst/>
          </a:prstGeom>
          <a:noFill/>
        </p:spPr>
        <p:txBody>
          <a:bodyPr wrap="square">
            <a:spAutoFit/>
          </a:bodyPr>
          <a:lstStyle/>
          <a:p>
            <a:pPr>
              <a:defRPr/>
            </a:pPr>
            <a:r>
              <a:rPr lang="en-CA" sz="3200" b="1" dirty="0">
                <a:solidFill>
                  <a:srgbClr val="183059"/>
                </a:solidFill>
                <a:latin typeface="Arial Narrow" panose="020B0606020202030204" pitchFamily="34" charset="0"/>
                <a:cs typeface="Aharoni" panose="02010803020104030203" pitchFamily="2" charset="-79"/>
              </a:rPr>
              <a:t>Reviewing the Data: </a:t>
            </a:r>
            <a:r>
              <a:rPr lang="en-CA" sz="3200" b="1" dirty="0" err="1">
                <a:solidFill>
                  <a:srgbClr val="183059"/>
                </a:solidFill>
                <a:latin typeface="Arial Narrow" panose="020B0606020202030204" pitchFamily="34" charset="0"/>
                <a:cs typeface="Aharoni" panose="02010803020104030203" pitchFamily="2" charset="-79"/>
              </a:rPr>
              <a:t>Rivoraxaban</a:t>
            </a:r>
            <a:r>
              <a:rPr lang="en-CA" sz="3200" b="1" dirty="0">
                <a:solidFill>
                  <a:srgbClr val="183059"/>
                </a:solidFill>
                <a:latin typeface="Arial Narrow" panose="020B0606020202030204" pitchFamily="34" charset="0"/>
                <a:cs typeface="Aharoni" panose="02010803020104030203" pitchFamily="2" charset="-79"/>
              </a:rPr>
              <a:t> </a:t>
            </a:r>
          </a:p>
          <a:p>
            <a:pPr>
              <a:defRPr/>
            </a:pPr>
            <a:r>
              <a:rPr lang="en-CA" sz="2200" b="1" dirty="0">
                <a:solidFill>
                  <a:srgbClr val="356AC1"/>
                </a:solidFill>
                <a:latin typeface="Arial Narrow" panose="020B0606020202030204" pitchFamily="34" charset="0"/>
                <a:cs typeface="Aharoni" panose="02010803020104030203" pitchFamily="2" charset="-79"/>
              </a:rPr>
              <a:t>Outcomes in ROCKET-AF According to Renal Function</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21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2269" y="6446394"/>
            <a:ext cx="4341263" cy="369332"/>
          </a:xfrm>
          <a:prstGeom prst="rect">
            <a:avLst/>
          </a:prstGeom>
          <a:noFill/>
          <a:ln w="9525">
            <a:noFill/>
            <a:miter lim="800000"/>
            <a:headEnd/>
            <a:tailEnd/>
          </a:ln>
        </p:spPr>
        <p:txBody>
          <a:bodyPr wrap="square">
            <a:spAutoFit/>
          </a:bodyPr>
          <a:lstStyle/>
          <a:p>
            <a:pPr>
              <a:defRPr/>
            </a:pPr>
            <a:r>
              <a:rPr lang="sv-SE" altLang="en-US" sz="900" dirty="0">
                <a:solidFill>
                  <a:prstClr val="white"/>
                </a:solidFill>
                <a:latin typeface="Arial Narrow" panose="020B0606020202030204" pitchFamily="34" charset="0"/>
                <a:cs typeface="Lato"/>
              </a:rPr>
              <a:t> *rivaroxaban 20 mg (n=5637; 79%); †rivaroxaban 15 mg (n=1474; 21%); per protocol population</a:t>
            </a:r>
            <a:br>
              <a:rPr lang="sv-SE" altLang="en-US" sz="900" dirty="0">
                <a:solidFill>
                  <a:prstClr val="white"/>
                </a:solidFill>
                <a:latin typeface="Arial Narrow" panose="020B0606020202030204" pitchFamily="34" charset="0"/>
                <a:cs typeface="Lato"/>
              </a:rPr>
            </a:br>
            <a:r>
              <a:rPr lang="sv-SE" altLang="en-US" sz="900" dirty="0">
                <a:solidFill>
                  <a:prstClr val="white"/>
                </a:solidFill>
                <a:latin typeface="Arial Narrow" panose="020B0606020202030204" pitchFamily="34" charset="0"/>
                <a:cs typeface="Lato"/>
              </a:rPr>
              <a:t> Fox KAA et al. Eur Heart J 2011; 32:2387-94</a:t>
            </a:r>
          </a:p>
        </p:txBody>
      </p:sp>
      <p:graphicFrame>
        <p:nvGraphicFramePr>
          <p:cNvPr id="66" name="Tableau 40">
            <a:extLst>
              <a:ext uri="{FF2B5EF4-FFF2-40B4-BE49-F238E27FC236}">
                <a16:creationId xmlns:a16="http://schemas.microsoft.com/office/drawing/2014/main" id="{0EA5EFF2-F3BA-44E3-83A9-15CB4A0B4F15}"/>
              </a:ext>
            </a:extLst>
          </p:cNvPr>
          <p:cNvGraphicFramePr>
            <a:graphicFrameLocks noGrp="1"/>
          </p:cNvGraphicFramePr>
          <p:nvPr>
            <p:extLst>
              <p:ext uri="{D42A27DB-BD31-4B8C-83A1-F6EECF244321}">
                <p14:modId xmlns:p14="http://schemas.microsoft.com/office/powerpoint/2010/main" val="1731174708"/>
              </p:ext>
            </p:extLst>
          </p:nvPr>
        </p:nvGraphicFramePr>
        <p:xfrm>
          <a:off x="438904" y="1547955"/>
          <a:ext cx="8288064" cy="3313089"/>
        </p:xfrm>
        <a:graphic>
          <a:graphicData uri="http://schemas.openxmlformats.org/drawingml/2006/table">
            <a:tbl>
              <a:tblPr>
                <a:effectLst>
                  <a:outerShdw blurRad="50800" dist="38100" dir="2700000" algn="tl" rotWithShape="0">
                    <a:prstClr val="black">
                      <a:alpha val="40000"/>
                    </a:prstClr>
                  </a:outerShdw>
                </a:effectLst>
              </a:tblPr>
              <a:tblGrid>
                <a:gridCol w="2145815">
                  <a:extLst>
                    <a:ext uri="{9D8B030D-6E8A-4147-A177-3AD203B41FA5}">
                      <a16:colId xmlns:a16="http://schemas.microsoft.com/office/drawing/2014/main" val="20000"/>
                    </a:ext>
                  </a:extLst>
                </a:gridCol>
                <a:gridCol w="1311577">
                  <a:extLst>
                    <a:ext uri="{9D8B030D-6E8A-4147-A177-3AD203B41FA5}">
                      <a16:colId xmlns:a16="http://schemas.microsoft.com/office/drawing/2014/main" val="20001"/>
                    </a:ext>
                  </a:extLst>
                </a:gridCol>
                <a:gridCol w="1190166">
                  <a:extLst>
                    <a:ext uri="{9D8B030D-6E8A-4147-A177-3AD203B41FA5}">
                      <a16:colId xmlns:a16="http://schemas.microsoft.com/office/drawing/2014/main" val="20003"/>
                    </a:ext>
                  </a:extLst>
                </a:gridCol>
                <a:gridCol w="2030282">
                  <a:extLst>
                    <a:ext uri="{9D8B030D-6E8A-4147-A177-3AD203B41FA5}">
                      <a16:colId xmlns:a16="http://schemas.microsoft.com/office/drawing/2014/main" val="20004"/>
                    </a:ext>
                  </a:extLst>
                </a:gridCol>
                <a:gridCol w="1610224">
                  <a:extLst>
                    <a:ext uri="{9D8B030D-6E8A-4147-A177-3AD203B41FA5}">
                      <a16:colId xmlns:a16="http://schemas.microsoft.com/office/drawing/2014/main" val="20005"/>
                    </a:ext>
                  </a:extLst>
                </a:gridCol>
              </a:tblGrid>
              <a:tr h="637752">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Rivaroxaban</a:t>
                      </a:r>
                      <a:endPar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Warfarin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Hazard Ratio (95% CI)</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P value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855">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Number of events per 100 </a:t>
                      </a:r>
                      <a:r>
                        <a:rPr kumimoji="0" lang="en-CA" altLang="en-US" sz="1400" b="1"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pt-yrs</a:t>
                      </a:r>
                      <a:endPar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8984">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kern="1200" cap="none" normalizeH="0" baseline="0" dirty="0">
                          <a:ln>
                            <a:noFill/>
                          </a:ln>
                          <a:solidFill>
                            <a:srgbClr val="183059"/>
                          </a:solidFill>
                          <a:effectLst/>
                          <a:latin typeface="Arial Narrow" panose="020B0606020202030204" pitchFamily="34" charset="0"/>
                          <a:ea typeface="Lato" panose="020F0502020204030203" pitchFamily="34" charset="0"/>
                          <a:cs typeface="Aharoni" panose="02010803020104030203" pitchFamily="2" charset="-79"/>
                        </a:rPr>
                        <a:t>Stroke / SE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0.76</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8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8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 mL/min</a:t>
                      </a:r>
                      <a:r>
                        <a:rPr kumimoji="0" lang="en-CA" altLang="en-US" sz="18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1.57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2.00</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8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8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30-49 mL/min</a:t>
                      </a:r>
                      <a:r>
                        <a:rPr kumimoji="0" lang="en-CA" altLang="en-US" sz="18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2.32</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2.77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8984">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kern="1200" cap="none" normalizeH="0" baseline="0" dirty="0">
                          <a:ln>
                            <a:noFill/>
                          </a:ln>
                          <a:solidFill>
                            <a:srgbClr val="183059"/>
                          </a:solidFill>
                          <a:effectLst/>
                          <a:latin typeface="Arial Narrow" panose="020B0606020202030204" pitchFamily="34" charset="0"/>
                          <a:ea typeface="Lato" panose="020F0502020204030203" pitchFamily="34" charset="0"/>
                          <a:cs typeface="Aharoni" panose="02010803020104030203" pitchFamily="2" charset="-79"/>
                        </a:rPr>
                        <a:t>Major bleeding</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bg2">
                            <a:lumMod val="2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CA" sz="1600"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0.48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3.39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3.17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30-49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4.49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4.70</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pSp>
        <p:nvGrpSpPr>
          <p:cNvPr id="67" name="Grouper 44">
            <a:extLst>
              <a:ext uri="{FF2B5EF4-FFF2-40B4-BE49-F238E27FC236}">
                <a16:creationId xmlns:a16="http://schemas.microsoft.com/office/drawing/2014/main" id="{D08FB48E-6154-4676-B73B-E0937A3B6B59}"/>
              </a:ext>
            </a:extLst>
          </p:cNvPr>
          <p:cNvGrpSpPr>
            <a:grpSpLocks/>
          </p:cNvGrpSpPr>
          <p:nvPr/>
        </p:nvGrpSpPr>
        <p:grpSpPr bwMode="auto">
          <a:xfrm>
            <a:off x="5346838" y="2383964"/>
            <a:ext cx="2547688" cy="3114321"/>
            <a:chOff x="4554517" y="2528030"/>
            <a:chExt cx="2547794" cy="3400696"/>
          </a:xfrm>
        </p:grpSpPr>
        <p:sp>
          <p:nvSpPr>
            <p:cNvPr id="68" name="Rectangle 31">
              <a:extLst>
                <a:ext uri="{FF2B5EF4-FFF2-40B4-BE49-F238E27FC236}">
                  <a16:creationId xmlns:a16="http://schemas.microsoft.com/office/drawing/2014/main" id="{3A8FCAB6-A0D4-4441-BE0A-072626767B9C}"/>
                </a:ext>
              </a:extLst>
            </p:cNvPr>
            <p:cNvSpPr>
              <a:spLocks noChangeArrowheads="1"/>
            </p:cNvSpPr>
            <p:nvPr/>
          </p:nvSpPr>
          <p:spPr bwMode="auto">
            <a:xfrm>
              <a:off x="5747768" y="5736843"/>
              <a:ext cx="246873" cy="181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69" name="Rectangle 30">
              <a:extLst>
                <a:ext uri="{FF2B5EF4-FFF2-40B4-BE49-F238E27FC236}">
                  <a16:creationId xmlns:a16="http://schemas.microsoft.com/office/drawing/2014/main" id="{75CB6415-8A66-4A50-962F-C21FA3CE6884}"/>
                </a:ext>
              </a:extLst>
            </p:cNvPr>
            <p:cNvSpPr>
              <a:spLocks noChangeArrowheads="1"/>
            </p:cNvSpPr>
            <p:nvPr/>
          </p:nvSpPr>
          <p:spPr bwMode="auto">
            <a:xfrm>
              <a:off x="6372138" y="5747244"/>
              <a:ext cx="176338" cy="181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70" name="Rectangle 31">
              <a:extLst>
                <a:ext uri="{FF2B5EF4-FFF2-40B4-BE49-F238E27FC236}">
                  <a16:creationId xmlns:a16="http://schemas.microsoft.com/office/drawing/2014/main" id="{515CE60E-EA71-4EBB-9AF0-55D233B58316}"/>
                </a:ext>
              </a:extLst>
            </p:cNvPr>
            <p:cNvSpPr>
              <a:spLocks noChangeArrowheads="1"/>
            </p:cNvSpPr>
            <p:nvPr/>
          </p:nvSpPr>
          <p:spPr bwMode="auto">
            <a:xfrm>
              <a:off x="6925973" y="5747244"/>
              <a:ext cx="176338" cy="181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71" name="Line 5">
              <a:extLst>
                <a:ext uri="{FF2B5EF4-FFF2-40B4-BE49-F238E27FC236}">
                  <a16:creationId xmlns:a16="http://schemas.microsoft.com/office/drawing/2014/main" id="{99E71FF6-1032-4DBD-A81D-EC3120707ACE}"/>
                </a:ext>
              </a:extLst>
            </p:cNvPr>
            <p:cNvSpPr>
              <a:spLocks noChangeShapeType="1"/>
            </p:cNvSpPr>
            <p:nvPr/>
          </p:nvSpPr>
          <p:spPr bwMode="auto">
            <a:xfrm flipV="1">
              <a:off x="5824660" y="2528030"/>
              <a:ext cx="0" cy="3112357"/>
            </a:xfrm>
            <a:prstGeom prst="line">
              <a:avLst/>
            </a:prstGeom>
            <a:noFill/>
            <a:ln w="12700" algn="ctr">
              <a:solidFill>
                <a:schemeClr val="tx1">
                  <a:lumMod val="85000"/>
                  <a:lumOff val="15000"/>
                </a:schemeClr>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2" name="Line 27">
              <a:extLst>
                <a:ext uri="{FF2B5EF4-FFF2-40B4-BE49-F238E27FC236}">
                  <a16:creationId xmlns:a16="http://schemas.microsoft.com/office/drawing/2014/main" id="{5426075A-FF2E-494B-B237-0F4830173797}"/>
                </a:ext>
              </a:extLst>
            </p:cNvPr>
            <p:cNvSpPr>
              <a:spLocks noChangeShapeType="1"/>
            </p:cNvSpPr>
            <p:nvPr/>
          </p:nvSpPr>
          <p:spPr bwMode="auto">
            <a:xfrm flipV="1">
              <a:off x="5239462" y="5562600"/>
              <a:ext cx="0" cy="85725"/>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Line 28">
              <a:extLst>
                <a:ext uri="{FF2B5EF4-FFF2-40B4-BE49-F238E27FC236}">
                  <a16:creationId xmlns:a16="http://schemas.microsoft.com/office/drawing/2014/main" id="{3843C5DF-75A7-41F4-BA26-7EA3D5D7D7BC}"/>
                </a:ext>
              </a:extLst>
            </p:cNvPr>
            <p:cNvSpPr>
              <a:spLocks noChangeShapeType="1"/>
            </p:cNvSpPr>
            <p:nvPr/>
          </p:nvSpPr>
          <p:spPr bwMode="auto">
            <a:xfrm flipH="1" flipV="1">
              <a:off x="6409858" y="5561013"/>
              <a:ext cx="0" cy="84137"/>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4" name="Rectangle 30">
              <a:extLst>
                <a:ext uri="{FF2B5EF4-FFF2-40B4-BE49-F238E27FC236}">
                  <a16:creationId xmlns:a16="http://schemas.microsoft.com/office/drawing/2014/main" id="{394C3EE6-5277-4D83-8CBD-D54874CEC8A0}"/>
                </a:ext>
              </a:extLst>
            </p:cNvPr>
            <p:cNvSpPr>
              <a:spLocks noChangeArrowheads="1"/>
            </p:cNvSpPr>
            <p:nvPr/>
          </p:nvSpPr>
          <p:spPr bwMode="auto">
            <a:xfrm>
              <a:off x="5178884" y="5736843"/>
              <a:ext cx="176338" cy="181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133" name="Line 27">
              <a:extLst>
                <a:ext uri="{FF2B5EF4-FFF2-40B4-BE49-F238E27FC236}">
                  <a16:creationId xmlns:a16="http://schemas.microsoft.com/office/drawing/2014/main" id="{0873D265-68C0-4BFB-88DD-6028D4331330}"/>
                </a:ext>
              </a:extLst>
            </p:cNvPr>
            <p:cNvSpPr>
              <a:spLocks noChangeShapeType="1"/>
            </p:cNvSpPr>
            <p:nvPr/>
          </p:nvSpPr>
          <p:spPr bwMode="auto">
            <a:xfrm flipV="1">
              <a:off x="6995056" y="5561013"/>
              <a:ext cx="0" cy="85725"/>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Line 27">
              <a:extLst>
                <a:ext uri="{FF2B5EF4-FFF2-40B4-BE49-F238E27FC236}">
                  <a16:creationId xmlns:a16="http://schemas.microsoft.com/office/drawing/2014/main" id="{E26F6B7B-8972-4BD1-B62C-163602631864}"/>
                </a:ext>
              </a:extLst>
            </p:cNvPr>
            <p:cNvSpPr>
              <a:spLocks noChangeShapeType="1"/>
            </p:cNvSpPr>
            <p:nvPr/>
          </p:nvSpPr>
          <p:spPr bwMode="auto">
            <a:xfrm flipV="1">
              <a:off x="4654264" y="5562600"/>
              <a:ext cx="0" cy="85725"/>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Rectangle 30">
              <a:extLst>
                <a:ext uri="{FF2B5EF4-FFF2-40B4-BE49-F238E27FC236}">
                  <a16:creationId xmlns:a16="http://schemas.microsoft.com/office/drawing/2014/main" id="{D9DBC578-9100-44FD-8B60-951D3E2A5818}"/>
                </a:ext>
              </a:extLst>
            </p:cNvPr>
            <p:cNvSpPr>
              <a:spLocks noChangeArrowheads="1"/>
            </p:cNvSpPr>
            <p:nvPr/>
          </p:nvSpPr>
          <p:spPr bwMode="auto">
            <a:xfrm>
              <a:off x="4554517" y="5736843"/>
              <a:ext cx="246873" cy="181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136" name="Line 5">
              <a:extLst>
                <a:ext uri="{FF2B5EF4-FFF2-40B4-BE49-F238E27FC236}">
                  <a16:creationId xmlns:a16="http://schemas.microsoft.com/office/drawing/2014/main" id="{1E8DC349-9FE8-41B7-B3EE-D692B554FA20}"/>
                </a:ext>
              </a:extLst>
            </p:cNvPr>
            <p:cNvSpPr>
              <a:spLocks noChangeShapeType="1"/>
            </p:cNvSpPr>
            <p:nvPr/>
          </p:nvSpPr>
          <p:spPr bwMode="auto">
            <a:xfrm rot="5400000" flipV="1">
              <a:off x="5827612" y="4424551"/>
              <a:ext cx="0" cy="2345632"/>
            </a:xfrm>
            <a:prstGeom prst="line">
              <a:avLst/>
            </a:prstGeom>
            <a:noFill/>
            <a:ln w="12700" algn="ctr">
              <a:solidFill>
                <a:srgbClr val="44546A"/>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37" name="Grouper 91">
            <a:extLst>
              <a:ext uri="{FF2B5EF4-FFF2-40B4-BE49-F238E27FC236}">
                <a16:creationId xmlns:a16="http://schemas.microsoft.com/office/drawing/2014/main" id="{CD1E7E7A-721F-436F-98D9-D4211499A67E}"/>
              </a:ext>
            </a:extLst>
          </p:cNvPr>
          <p:cNvGrpSpPr>
            <a:grpSpLocks/>
          </p:cNvGrpSpPr>
          <p:nvPr/>
        </p:nvGrpSpPr>
        <p:grpSpPr bwMode="auto">
          <a:xfrm>
            <a:off x="6166160" y="3141603"/>
            <a:ext cx="450765" cy="110695"/>
            <a:chOff x="5908145" y="5087961"/>
            <a:chExt cx="450877" cy="110678"/>
          </a:xfrm>
          <a:solidFill>
            <a:srgbClr val="183059"/>
          </a:solidFill>
        </p:grpSpPr>
        <p:sp>
          <p:nvSpPr>
            <p:cNvPr id="138" name="Line 37">
              <a:extLst>
                <a:ext uri="{FF2B5EF4-FFF2-40B4-BE49-F238E27FC236}">
                  <a16:creationId xmlns:a16="http://schemas.microsoft.com/office/drawing/2014/main" id="{9FD3266D-38FF-4DBC-97C8-B5F8F19C6435}"/>
                </a:ext>
              </a:extLst>
            </p:cNvPr>
            <p:cNvSpPr>
              <a:spLocks noChangeShapeType="1"/>
            </p:cNvSpPr>
            <p:nvPr/>
          </p:nvSpPr>
          <p:spPr bwMode="auto">
            <a:xfrm>
              <a:off x="5908145" y="5143300"/>
              <a:ext cx="450877"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39" name="Oval 41">
              <a:extLst>
                <a:ext uri="{FF2B5EF4-FFF2-40B4-BE49-F238E27FC236}">
                  <a16:creationId xmlns:a16="http://schemas.microsoft.com/office/drawing/2014/main" id="{903C0F72-909C-451E-9B9B-DAC35DC6BF93}"/>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140" name="Grouper 161">
            <a:extLst>
              <a:ext uri="{FF2B5EF4-FFF2-40B4-BE49-F238E27FC236}">
                <a16:creationId xmlns:a16="http://schemas.microsoft.com/office/drawing/2014/main" id="{F34844B2-CEC0-4ABC-A5EF-D074C85D4206}"/>
              </a:ext>
            </a:extLst>
          </p:cNvPr>
          <p:cNvGrpSpPr>
            <a:grpSpLocks/>
          </p:cNvGrpSpPr>
          <p:nvPr/>
        </p:nvGrpSpPr>
        <p:grpSpPr bwMode="auto">
          <a:xfrm>
            <a:off x="6178995" y="3535643"/>
            <a:ext cx="772552" cy="110695"/>
            <a:chOff x="5819017" y="5087961"/>
            <a:chExt cx="772745" cy="110678"/>
          </a:xfrm>
          <a:solidFill>
            <a:srgbClr val="183059"/>
          </a:solidFill>
        </p:grpSpPr>
        <p:sp>
          <p:nvSpPr>
            <p:cNvPr id="141" name="Line 37">
              <a:extLst>
                <a:ext uri="{FF2B5EF4-FFF2-40B4-BE49-F238E27FC236}">
                  <a16:creationId xmlns:a16="http://schemas.microsoft.com/office/drawing/2014/main" id="{C8BDA3CD-5B32-497B-A1A3-94D4A4B614D5}"/>
                </a:ext>
              </a:extLst>
            </p:cNvPr>
            <p:cNvSpPr>
              <a:spLocks noChangeShapeType="1"/>
            </p:cNvSpPr>
            <p:nvPr/>
          </p:nvSpPr>
          <p:spPr bwMode="auto">
            <a:xfrm>
              <a:off x="5819017" y="5143300"/>
              <a:ext cx="772745"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42" name="Oval 41">
              <a:extLst>
                <a:ext uri="{FF2B5EF4-FFF2-40B4-BE49-F238E27FC236}">
                  <a16:creationId xmlns:a16="http://schemas.microsoft.com/office/drawing/2014/main" id="{07E0A296-93A7-4C99-8AAA-89AC1EC9B192}"/>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143" name="Grouper 167">
            <a:extLst>
              <a:ext uri="{FF2B5EF4-FFF2-40B4-BE49-F238E27FC236}">
                <a16:creationId xmlns:a16="http://schemas.microsoft.com/office/drawing/2014/main" id="{52EE69C5-4D93-4B3E-BDB5-F84D9011EFEA}"/>
              </a:ext>
            </a:extLst>
          </p:cNvPr>
          <p:cNvGrpSpPr>
            <a:grpSpLocks/>
          </p:cNvGrpSpPr>
          <p:nvPr/>
        </p:nvGrpSpPr>
        <p:grpSpPr bwMode="auto">
          <a:xfrm>
            <a:off x="6543468" y="4314614"/>
            <a:ext cx="332751" cy="110695"/>
            <a:chOff x="5899130" y="5087961"/>
            <a:chExt cx="332834" cy="110678"/>
          </a:xfrm>
          <a:solidFill>
            <a:srgbClr val="1B1A5A"/>
          </a:solidFill>
        </p:grpSpPr>
        <p:sp>
          <p:nvSpPr>
            <p:cNvPr id="144" name="Line 37">
              <a:extLst>
                <a:ext uri="{FF2B5EF4-FFF2-40B4-BE49-F238E27FC236}">
                  <a16:creationId xmlns:a16="http://schemas.microsoft.com/office/drawing/2014/main" id="{498B95FD-7B6C-4177-9BBC-B127F4DB6A65}"/>
                </a:ext>
              </a:extLst>
            </p:cNvPr>
            <p:cNvSpPr>
              <a:spLocks noChangeShapeType="1"/>
            </p:cNvSpPr>
            <p:nvPr/>
          </p:nvSpPr>
          <p:spPr bwMode="auto">
            <a:xfrm>
              <a:off x="5899130" y="5143300"/>
              <a:ext cx="332834" cy="0"/>
            </a:xfrm>
            <a:prstGeom prst="line">
              <a:avLst/>
            </a:prstGeom>
            <a:grpFill/>
            <a:ln w="25400">
              <a:solidFill>
                <a:srgbClr val="1B1A5A"/>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45" name="Oval 41">
              <a:extLst>
                <a:ext uri="{FF2B5EF4-FFF2-40B4-BE49-F238E27FC236}">
                  <a16:creationId xmlns:a16="http://schemas.microsoft.com/office/drawing/2014/main" id="{0CF35B07-60DE-46D3-AF59-929B95F61416}"/>
                </a:ext>
              </a:extLst>
            </p:cNvPr>
            <p:cNvSpPr>
              <a:spLocks noChangeAspect="1" noChangeArrowheads="1"/>
            </p:cNvSpPr>
            <p:nvPr/>
          </p:nvSpPr>
          <p:spPr bwMode="auto">
            <a:xfrm>
              <a:off x="6036046" y="5087961"/>
              <a:ext cx="114799" cy="110678"/>
            </a:xfrm>
            <a:prstGeom prst="ellipse">
              <a:avLst/>
            </a:prstGeom>
            <a:grpFill/>
            <a:ln w="9525" algn="ctr">
              <a:solidFill>
                <a:srgbClr val="1B1A5A"/>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146" name="Grouper 170">
            <a:extLst>
              <a:ext uri="{FF2B5EF4-FFF2-40B4-BE49-F238E27FC236}">
                <a16:creationId xmlns:a16="http://schemas.microsoft.com/office/drawing/2014/main" id="{53DAD899-ED90-4C8D-8C04-4262D4C294F3}"/>
              </a:ext>
            </a:extLst>
          </p:cNvPr>
          <p:cNvGrpSpPr>
            <a:grpSpLocks/>
          </p:cNvGrpSpPr>
          <p:nvPr/>
        </p:nvGrpSpPr>
        <p:grpSpPr bwMode="auto">
          <a:xfrm>
            <a:off x="6339839" y="4673051"/>
            <a:ext cx="536375" cy="110695"/>
            <a:chOff x="5898586" y="5087961"/>
            <a:chExt cx="536509" cy="110678"/>
          </a:xfrm>
          <a:solidFill>
            <a:srgbClr val="183059"/>
          </a:solidFill>
        </p:grpSpPr>
        <p:sp>
          <p:nvSpPr>
            <p:cNvPr id="147" name="Line 37">
              <a:extLst>
                <a:ext uri="{FF2B5EF4-FFF2-40B4-BE49-F238E27FC236}">
                  <a16:creationId xmlns:a16="http://schemas.microsoft.com/office/drawing/2014/main" id="{C0898B64-355E-40AD-A2DA-1730C947815F}"/>
                </a:ext>
              </a:extLst>
            </p:cNvPr>
            <p:cNvSpPr>
              <a:spLocks noChangeShapeType="1"/>
            </p:cNvSpPr>
            <p:nvPr/>
          </p:nvSpPr>
          <p:spPr bwMode="auto">
            <a:xfrm>
              <a:off x="5898586" y="5143300"/>
              <a:ext cx="536509"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48" name="Oval 41">
              <a:extLst>
                <a:ext uri="{FF2B5EF4-FFF2-40B4-BE49-F238E27FC236}">
                  <a16:creationId xmlns:a16="http://schemas.microsoft.com/office/drawing/2014/main" id="{A354AFED-0FAD-463D-8B02-C08D72F3239D}"/>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sp>
        <p:nvSpPr>
          <p:cNvPr id="149" name="Text Box 84">
            <a:extLst>
              <a:ext uri="{FF2B5EF4-FFF2-40B4-BE49-F238E27FC236}">
                <a16:creationId xmlns:a16="http://schemas.microsoft.com/office/drawing/2014/main" id="{6D132917-F6D7-4073-A0AC-0D9E1AD4487A}"/>
              </a:ext>
            </a:extLst>
          </p:cNvPr>
          <p:cNvSpPr txBox="1">
            <a:spLocks noChangeArrowheads="1"/>
          </p:cNvSpPr>
          <p:nvPr/>
        </p:nvSpPr>
        <p:spPr bwMode="auto">
          <a:xfrm>
            <a:off x="5176422" y="5613447"/>
            <a:ext cx="1487365" cy="425981"/>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a:extLst/>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algn="ctr" fontAlgn="base">
              <a:spcBef>
                <a:spcPct val="30000"/>
              </a:spcBef>
              <a:spcAft>
                <a:spcPct val="0"/>
              </a:spcAft>
              <a:defRPr/>
            </a:pPr>
            <a:r>
              <a:rPr lang="fr-CA" sz="1400" i="0" kern="0" dirty="0" err="1">
                <a:solidFill>
                  <a:srgbClr val="183059"/>
                </a:solidFill>
                <a:effectLst/>
                <a:latin typeface="Arial Narrow" panose="020B0606020202030204" pitchFamily="34" charset="0"/>
                <a:ea typeface="Lato" panose="020F0502020204030203" pitchFamily="34" charset="0"/>
                <a:cs typeface="Lato" panose="020F0502020204030203" pitchFamily="34" charset="0"/>
              </a:rPr>
              <a:t>Rivaroxaban</a:t>
            </a:r>
            <a:r>
              <a:rPr lang="fr-CA" sz="1400" i="0" kern="0" dirty="0">
                <a:solidFill>
                  <a:srgbClr val="183059"/>
                </a:solidFill>
                <a:effectLst/>
                <a:latin typeface="Arial Narrow" panose="020B0606020202030204" pitchFamily="34" charset="0"/>
                <a:ea typeface="Lato" panose="020F0502020204030203" pitchFamily="34" charset="0"/>
                <a:cs typeface="Lato" panose="020F0502020204030203" pitchFamily="34" charset="0"/>
              </a:rPr>
              <a:t> </a:t>
            </a:r>
            <a:r>
              <a:rPr lang="fr-CA" sz="1400" i="0" kern="0" dirty="0" err="1">
                <a:solidFill>
                  <a:srgbClr val="183059"/>
                </a:solidFill>
                <a:effectLst/>
                <a:latin typeface="Arial Narrow" panose="020B0606020202030204" pitchFamily="34" charset="0"/>
                <a:ea typeface="Lato" panose="020F0502020204030203" pitchFamily="34" charset="0"/>
                <a:cs typeface="Lato" panose="020F0502020204030203" pitchFamily="34" charset="0"/>
              </a:rPr>
              <a:t>better</a:t>
            </a:r>
            <a:endParaRPr lang="fr-CA" sz="1400" i="0" kern="0" dirty="0">
              <a:solidFill>
                <a:srgbClr val="183059"/>
              </a:solidFill>
              <a:effectLst/>
              <a:latin typeface="Arial Narrow" panose="020B0606020202030204" pitchFamily="34" charset="0"/>
              <a:ea typeface="Lato" panose="020F0502020204030203" pitchFamily="34" charset="0"/>
              <a:cs typeface="Lato" panose="020F0502020204030203" pitchFamily="34" charset="0"/>
            </a:endParaRPr>
          </a:p>
        </p:txBody>
      </p:sp>
      <p:sp>
        <p:nvSpPr>
          <p:cNvPr id="150" name="Text Box 84">
            <a:extLst>
              <a:ext uri="{FF2B5EF4-FFF2-40B4-BE49-F238E27FC236}">
                <a16:creationId xmlns:a16="http://schemas.microsoft.com/office/drawing/2014/main" id="{045EC05D-5F8F-41CF-ACA0-FAA0F1325C78}"/>
              </a:ext>
            </a:extLst>
          </p:cNvPr>
          <p:cNvSpPr txBox="1">
            <a:spLocks noChangeArrowheads="1"/>
          </p:cNvSpPr>
          <p:nvPr/>
        </p:nvSpPr>
        <p:spPr bwMode="auto">
          <a:xfrm>
            <a:off x="6666261" y="5629026"/>
            <a:ext cx="1286317" cy="425981"/>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a:extLst/>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algn="ctr" fontAlgn="base">
              <a:spcBef>
                <a:spcPct val="30000"/>
              </a:spcBef>
              <a:spcAft>
                <a:spcPct val="0"/>
              </a:spcAft>
              <a:defRPr/>
            </a:pPr>
            <a:r>
              <a:rPr lang="en-CA" sz="1400" i="0" kern="0" dirty="0">
                <a:solidFill>
                  <a:srgbClr val="5BCCDF"/>
                </a:solidFill>
                <a:effectLst/>
                <a:latin typeface="Arial Narrow" panose="020B0606020202030204" pitchFamily="34" charset="0"/>
                <a:ea typeface="Lato" panose="020F0502020204030203" pitchFamily="34" charset="0"/>
                <a:cs typeface="Lato" panose="020F0502020204030203" pitchFamily="34" charset="0"/>
              </a:rPr>
              <a:t>Warfarin better</a:t>
            </a:r>
          </a:p>
        </p:txBody>
      </p:sp>
      <p:sp>
        <p:nvSpPr>
          <p:cNvPr id="151" name="Rectangle 150">
            <a:extLst>
              <a:ext uri="{FF2B5EF4-FFF2-40B4-BE49-F238E27FC236}">
                <a16:creationId xmlns:a16="http://schemas.microsoft.com/office/drawing/2014/main" id="{7ADF5080-1523-4512-A3B3-6F7F72E7BD15}"/>
              </a:ext>
            </a:extLst>
          </p:cNvPr>
          <p:cNvSpPr/>
          <p:nvPr/>
        </p:nvSpPr>
        <p:spPr>
          <a:xfrm>
            <a:off x="542234" y="5738767"/>
            <a:ext cx="962123" cy="338554"/>
          </a:xfrm>
          <a:prstGeom prst="rect">
            <a:avLst/>
          </a:prstGeom>
        </p:spPr>
        <p:txBody>
          <a:bodyPr wrap="none">
            <a:spAutoFit/>
          </a:bodyPr>
          <a:lstStyle/>
          <a:p>
            <a:pPr defTabSz="914400"/>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N= 14,264</a:t>
            </a:r>
          </a:p>
        </p:txBody>
      </p:sp>
      <p:sp>
        <p:nvSpPr>
          <p:cNvPr id="152" name="Line 43">
            <a:extLst>
              <a:ext uri="{FF2B5EF4-FFF2-40B4-BE49-F238E27FC236}">
                <a16:creationId xmlns:a16="http://schemas.microsoft.com/office/drawing/2014/main" id="{7CDBFEA6-F343-452F-B7C1-F11FE0C172EB}"/>
              </a:ext>
            </a:extLst>
          </p:cNvPr>
          <p:cNvSpPr>
            <a:spLocks noChangeShapeType="1"/>
          </p:cNvSpPr>
          <p:nvPr>
            <p:custDataLst>
              <p:tags r:id="rId1"/>
            </p:custDataLst>
          </p:nvPr>
        </p:nvSpPr>
        <p:spPr bwMode="auto">
          <a:xfrm flipH="1">
            <a:off x="5392888" y="5641160"/>
            <a:ext cx="1188720" cy="0"/>
          </a:xfrm>
          <a:prstGeom prst="line">
            <a:avLst/>
          </a:prstGeom>
          <a:noFill/>
          <a:ln w="25400">
            <a:solidFill>
              <a:srgbClr val="183059"/>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53" name="Line 44">
            <a:extLst>
              <a:ext uri="{FF2B5EF4-FFF2-40B4-BE49-F238E27FC236}">
                <a16:creationId xmlns:a16="http://schemas.microsoft.com/office/drawing/2014/main" id="{583C31B1-EDF7-4EE1-A52E-1DCD881F4E72}"/>
              </a:ext>
            </a:extLst>
          </p:cNvPr>
          <p:cNvSpPr>
            <a:spLocks noChangeShapeType="1"/>
          </p:cNvSpPr>
          <p:nvPr>
            <p:custDataLst>
              <p:tags r:id="rId2"/>
            </p:custDataLst>
          </p:nvPr>
        </p:nvSpPr>
        <p:spPr bwMode="auto">
          <a:xfrm>
            <a:off x="6699399" y="5641160"/>
            <a:ext cx="1188720" cy="0"/>
          </a:xfrm>
          <a:prstGeom prst="line">
            <a:avLst/>
          </a:prstGeom>
          <a:noFill/>
          <a:ln w="25400">
            <a:solidFill>
              <a:srgbClr val="99DFEB"/>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971164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wearing a suit and tie&#10;&#10;Description automatically generated">
            <a:extLst>
              <a:ext uri="{FF2B5EF4-FFF2-40B4-BE49-F238E27FC236}">
                <a16:creationId xmlns:a16="http://schemas.microsoft.com/office/drawing/2014/main" id="{BB707A73-3D48-4D40-8DAA-D5835A3C9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6015" y="-99226"/>
            <a:ext cx="4435253" cy="6652879"/>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4</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277932" y="3374202"/>
            <a:ext cx="6652400" cy="58477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if Melvin</a:t>
            </a:r>
            <a:r>
              <a:rPr lang="en-CA" sz="2800" b="1" dirty="0">
                <a:solidFill>
                  <a:prstClr val="white">
                    <a:lumMod val="95000"/>
                  </a:prstClr>
                </a:solidFill>
                <a:latin typeface="Arial Narrow" panose="020B0606020202030204" pitchFamily="34" charset="0"/>
                <a:cs typeface="Candara"/>
              </a:rPr>
              <a:t>’s eGFR is 30 mL/min/1.73 m</a:t>
            </a:r>
            <a:r>
              <a:rPr lang="en-CA" sz="2800" b="1" baseline="30000" dirty="0">
                <a:solidFill>
                  <a:prstClr val="white">
                    <a:lumMod val="95000"/>
                  </a:prstClr>
                </a:solidFill>
                <a:latin typeface="Arial Narrow" panose="020B0606020202030204" pitchFamily="34" charset="0"/>
                <a:cs typeface="Candara"/>
              </a:rPr>
              <a:t>2</a:t>
            </a:r>
            <a:endParaRPr kumimoji="0" lang="en-CA" sz="32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406651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176140"/>
            <a:ext cx="7368797"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additional options does Melvin qualify for (</a:t>
            </a:r>
            <a:r>
              <a:rPr kumimoji="0" lang="en-CA" sz="3600" b="1" i="0" u="none" strike="noStrike" kern="1200" cap="none" spc="0" normalizeH="0" baseline="0" noProof="0" dirty="0">
                <a:ln>
                  <a:noFill/>
                </a:ln>
                <a:solidFill>
                  <a:srgbClr val="DCF4F8"/>
                </a:solidFill>
                <a:effectLst/>
                <a:uLnTx/>
                <a:uFillTx/>
                <a:latin typeface="Arial Narrow" panose="020B0606020202030204" pitchFamily="34" charset="0"/>
                <a:ea typeface="+mn-ea"/>
                <a:cs typeface="Candara"/>
              </a:rPr>
              <a:t>eGFR 30</a:t>
            </a:r>
            <a:r>
              <a:rPr kumimoji="0" lang="en-CA" sz="3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4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2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No change, let Melvin know warfarin  is the safest option for his stage of chronic kidney disease</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Switch from Dabigatran 150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Switch from Dabigatran 110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Apixaban 5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Apixaban 2.5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t>
            </a:r>
            <a:r>
              <a:rPr lang="en-CA" sz="16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t>
            </a:r>
            <a:r>
              <a:rPr lang="en-CA" sz="16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 30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Rivaroxaban 20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Rivaroxaban 15 mg OD</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46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3">
                                            <p:txEl>
                                              <p:pRg st="5" end="5"/>
                                            </p:txEl>
                                          </p:spTgt>
                                        </p:tgtEl>
                                        <p:attrNameLst>
                                          <p:attrName>style.color</p:attrName>
                                        </p:attrNameLst>
                                      </p:cBhvr>
                                      <p:to>
                                        <a:srgbClr val="5BCCDF"/>
                                      </p:to>
                                    </p:animClr>
                                  </p:childTnLst>
                                </p:cTn>
                              </p:par>
                              <p:par>
                                <p:cTn id="7" presetID="3" presetClass="emph" presetSubtype="2" fill="hold" nodeType="withEffect">
                                  <p:stCondLst>
                                    <p:cond delay="0"/>
                                  </p:stCondLst>
                                  <p:childTnLst>
                                    <p:animClr clrSpc="rgb" dir="cw">
                                      <p:cBhvr override="childStyle">
                                        <p:cTn id="8" dur="750" fill="hold"/>
                                        <p:tgtEl>
                                          <p:spTgt spid="33">
                                            <p:txEl>
                                              <p:pRg st="10" end="10"/>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endParaRPr lang="en-US" dirty="0"/>
          </a:p>
        </p:txBody>
      </p:sp>
      <p:sp>
        <p:nvSpPr>
          <p:cNvPr id="4" name="Rectangle 3">
            <a:extLst>
              <a:ext uri="{FF2B5EF4-FFF2-40B4-BE49-F238E27FC236}">
                <a16:creationId xmlns:a16="http://schemas.microsoft.com/office/drawing/2014/main" id="{9B878E3E-03CE-44DE-91BF-54E76C1C3319}"/>
              </a:ext>
            </a:extLst>
          </p:cNvPr>
          <p:cNvSpPr/>
          <p:nvPr/>
        </p:nvSpPr>
        <p:spPr>
          <a:xfrm>
            <a:off x="0" y="6359866"/>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358439"/>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14103"/>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787219"/>
            <a:ext cx="9144000" cy="1188720"/>
          </a:xfrm>
          <a:prstGeom prst="rect">
            <a:avLst/>
          </a:prstGeom>
          <a:solidFill>
            <a:srgbClr val="254A87"/>
          </a:solidFill>
        </p:spPr>
        <p:txBody>
          <a:bodyPr wrap="square" rtlCol="0">
            <a:spAutoFit/>
          </a:bodyPr>
          <a:lstStyle/>
          <a:p>
            <a:endParaRPr lang="en-US" dirty="0"/>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66854" y="1907191"/>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a:t>
            </a:r>
            <a:endParaRPr lang="en-US" sz="4400" b="1" dirty="0">
              <a:latin typeface="Arial Narrow" panose="020B0606020202030204" pitchFamily="34" charset="0"/>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645918" y="2019461"/>
            <a:ext cx="7231228" cy="707886"/>
          </a:xfrm>
          <a:prstGeom prst="rect">
            <a:avLst/>
          </a:prstGeom>
          <a:noFill/>
        </p:spPr>
        <p:txBody>
          <a:bodyPr wrap="square" rtlCol="0">
            <a:spAutoFit/>
          </a:bodyPr>
          <a:lstStyle/>
          <a:p>
            <a:r>
              <a:rPr lang="en-CA" sz="2000" b="1">
                <a:solidFill>
                  <a:schemeClr val="bg1"/>
                </a:solidFill>
                <a:latin typeface="Arial Narrow" panose="020B0606020202030204" pitchFamily="34" charset="0"/>
              </a:rPr>
              <a:t>Explain the role of non-vitamin K antagonist oral anticoagulants (DOACs) in patients with chronic kidney disease (CKD)</a:t>
            </a:r>
          </a:p>
        </p:txBody>
      </p:sp>
      <p:sp>
        <p:nvSpPr>
          <p:cNvPr id="13" name="TextBox 12">
            <a:extLst>
              <a:ext uri="{FF2B5EF4-FFF2-40B4-BE49-F238E27FC236}">
                <a16:creationId xmlns:a16="http://schemas.microsoft.com/office/drawing/2014/main" id="{B3E2E79C-6F84-4E28-8017-986AD1C3AEF8}"/>
              </a:ext>
            </a:extLst>
          </p:cNvPr>
          <p:cNvSpPr txBox="1"/>
          <p:nvPr/>
        </p:nvSpPr>
        <p:spPr>
          <a:xfrm>
            <a:off x="0" y="3256275"/>
            <a:ext cx="9144000" cy="1188720"/>
          </a:xfrm>
          <a:prstGeom prst="rect">
            <a:avLst/>
          </a:prstGeom>
          <a:solidFill>
            <a:srgbClr val="254A87"/>
          </a:solidFill>
        </p:spPr>
        <p:txBody>
          <a:bodyPr wrap="square" rtlCol="0">
            <a:spAutoFit/>
          </a:bodyPr>
          <a:lstStyle/>
          <a:p>
            <a:endParaRPr lang="en-US" dirty="0"/>
          </a:p>
        </p:txBody>
      </p:sp>
      <p:sp>
        <p:nvSpPr>
          <p:cNvPr id="14" name="Flowchart: Connector 13">
            <a:extLst>
              <a:ext uri="{FF2B5EF4-FFF2-40B4-BE49-F238E27FC236}">
                <a16:creationId xmlns:a16="http://schemas.microsoft.com/office/drawing/2014/main" id="{5DEBD901-B2F7-4756-9A7B-C81C990C7BF4}"/>
              </a:ext>
            </a:extLst>
          </p:cNvPr>
          <p:cNvSpPr/>
          <p:nvPr/>
        </p:nvSpPr>
        <p:spPr>
          <a:xfrm>
            <a:off x="266854" y="3383429"/>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II</a:t>
            </a:r>
            <a:endParaRPr lang="en-US" sz="4400" b="1" dirty="0">
              <a:latin typeface="Arial Narrow" panose="020B0606020202030204" pitchFamily="34" charset="0"/>
            </a:endParaRPr>
          </a:p>
        </p:txBody>
      </p:sp>
      <p:sp>
        <p:nvSpPr>
          <p:cNvPr id="16" name="TextBox 15">
            <a:extLst>
              <a:ext uri="{FF2B5EF4-FFF2-40B4-BE49-F238E27FC236}">
                <a16:creationId xmlns:a16="http://schemas.microsoft.com/office/drawing/2014/main" id="{BF0CAC9A-DC9D-447A-BAEA-DE6EF6920E15}"/>
              </a:ext>
            </a:extLst>
          </p:cNvPr>
          <p:cNvSpPr txBox="1"/>
          <p:nvPr/>
        </p:nvSpPr>
        <p:spPr>
          <a:xfrm>
            <a:off x="1645918" y="3482776"/>
            <a:ext cx="6993522" cy="707886"/>
          </a:xfrm>
          <a:prstGeom prst="rect">
            <a:avLst/>
          </a:prstGeom>
          <a:noFill/>
        </p:spPr>
        <p:txBody>
          <a:bodyPr wrap="square" rtlCol="0">
            <a:spAutoFit/>
          </a:bodyPr>
          <a:lstStyle/>
          <a:p>
            <a:r>
              <a:rPr lang="en-CA" sz="2000" b="1">
                <a:solidFill>
                  <a:schemeClr val="bg1"/>
                </a:solidFill>
                <a:latin typeface="Arial Narrow" panose="020B0606020202030204" pitchFamily="34" charset="0"/>
              </a:rPr>
              <a:t>Identify </a:t>
            </a:r>
            <a:r>
              <a:rPr lang="en-CA" sz="2000" b="1" dirty="0">
                <a:solidFill>
                  <a:schemeClr val="bg1"/>
                </a:solidFill>
                <a:latin typeface="Arial Narrow" panose="020B0606020202030204" pitchFamily="34" charset="0"/>
              </a:rPr>
              <a:t>the clinical challenges presented by patients with worsening kidney function and transitioning from DOACs to warfarin</a:t>
            </a:r>
          </a:p>
        </p:txBody>
      </p:sp>
      <p:sp>
        <p:nvSpPr>
          <p:cNvPr id="17" name="TextBox 16">
            <a:extLst>
              <a:ext uri="{FF2B5EF4-FFF2-40B4-BE49-F238E27FC236}">
                <a16:creationId xmlns:a16="http://schemas.microsoft.com/office/drawing/2014/main" id="{4BBC86C0-712B-4C83-9A03-958BB38AE88F}"/>
              </a:ext>
            </a:extLst>
          </p:cNvPr>
          <p:cNvSpPr txBox="1"/>
          <p:nvPr/>
        </p:nvSpPr>
        <p:spPr>
          <a:xfrm>
            <a:off x="0" y="4752976"/>
            <a:ext cx="9144000" cy="1188720"/>
          </a:xfrm>
          <a:prstGeom prst="rect">
            <a:avLst/>
          </a:prstGeom>
          <a:solidFill>
            <a:srgbClr val="254A87"/>
          </a:solidFill>
        </p:spPr>
        <p:txBody>
          <a:bodyPr wrap="square" rtlCol="0">
            <a:spAutoFit/>
          </a:bodyPr>
          <a:lstStyle/>
          <a:p>
            <a:endParaRPr lang="en-US" dirty="0"/>
          </a:p>
        </p:txBody>
      </p:sp>
      <p:sp>
        <p:nvSpPr>
          <p:cNvPr id="18" name="Flowchart: Connector 17">
            <a:extLst>
              <a:ext uri="{FF2B5EF4-FFF2-40B4-BE49-F238E27FC236}">
                <a16:creationId xmlns:a16="http://schemas.microsoft.com/office/drawing/2014/main" id="{270C6EDC-9A9B-4AFC-B831-3BDC810AFB50}"/>
              </a:ext>
            </a:extLst>
          </p:cNvPr>
          <p:cNvSpPr/>
          <p:nvPr/>
        </p:nvSpPr>
        <p:spPr>
          <a:xfrm>
            <a:off x="266854" y="4891998"/>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III</a:t>
            </a:r>
            <a:endParaRPr lang="en-US" sz="4400" b="1" dirty="0">
              <a:latin typeface="Arial Narrow" panose="020B0606020202030204" pitchFamily="34" charset="0"/>
            </a:endParaRPr>
          </a:p>
        </p:txBody>
      </p:sp>
      <p:sp>
        <p:nvSpPr>
          <p:cNvPr id="19" name="TextBox 18">
            <a:extLst>
              <a:ext uri="{FF2B5EF4-FFF2-40B4-BE49-F238E27FC236}">
                <a16:creationId xmlns:a16="http://schemas.microsoft.com/office/drawing/2014/main" id="{A87FB2AC-7EB1-40F9-92BE-9C8AFAB2ECE5}"/>
              </a:ext>
            </a:extLst>
          </p:cNvPr>
          <p:cNvSpPr txBox="1"/>
          <p:nvPr/>
        </p:nvSpPr>
        <p:spPr>
          <a:xfrm>
            <a:off x="1645918" y="4847548"/>
            <a:ext cx="7231228" cy="1015663"/>
          </a:xfrm>
          <a:prstGeom prst="rect">
            <a:avLst/>
          </a:prstGeom>
          <a:noFill/>
        </p:spPr>
        <p:txBody>
          <a:bodyPr wrap="square" rtlCol="0">
            <a:spAutoFit/>
          </a:bodyPr>
          <a:lstStyle/>
          <a:p>
            <a:r>
              <a:rPr lang="en-CA" sz="2000" b="1" dirty="0">
                <a:solidFill>
                  <a:schemeClr val="bg1"/>
                </a:solidFill>
                <a:latin typeface="Arial Narrow" panose="020B0606020202030204" pitchFamily="34" charset="0"/>
              </a:rPr>
              <a:t>Describe the differences, advantages, and limitations among the formulae used for estimating kidney function; estimated Glomerular Filtration Rate (eGFR) and estimated Creatinine Clearance (</a:t>
            </a:r>
            <a:r>
              <a:rPr lang="en-CA" sz="2000" b="1" dirty="0" err="1">
                <a:solidFill>
                  <a:schemeClr val="bg1"/>
                </a:solidFill>
                <a:latin typeface="Arial Narrow" panose="020B0606020202030204" pitchFamily="34" charset="0"/>
              </a:rPr>
              <a:t>eCrCl</a:t>
            </a:r>
            <a:r>
              <a:rPr lang="en-CA" sz="2000" b="1" dirty="0">
                <a:solidFill>
                  <a:schemeClr val="bg1"/>
                </a:solidFill>
                <a:latin typeface="Arial Narrow" panose="020B0606020202030204" pitchFamily="34" charset="0"/>
              </a:rPr>
              <a:t>) </a:t>
            </a:r>
          </a:p>
        </p:txBody>
      </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rPr>
              <a:t>Learning Objectives</a:t>
            </a:r>
            <a:endParaRPr kumimoji="0" lang="en-US" sz="4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endParaRP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227839"/>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t>Upon completion of this activity, participants should be able to:</a:t>
            </a:r>
            <a:b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br>
            <a:endPar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p:txBody>
      </p:sp>
    </p:spTree>
    <p:extLst>
      <p:ext uri="{BB962C8B-B14F-4D97-AF65-F5344CB8AC3E}">
        <p14:creationId xmlns:p14="http://schemas.microsoft.com/office/powerpoint/2010/main" val="3313105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103442"/>
            <a:ext cx="6494778"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Limited evidence for DOACs in AF patients with Advanced (stages 4-5) CRF</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5" name="Picture 4">
            <a:extLst>
              <a:ext uri="{FF2B5EF4-FFF2-40B4-BE49-F238E27FC236}">
                <a16:creationId xmlns:a16="http://schemas.microsoft.com/office/drawing/2014/main" id="{91717E98-C5C3-4AE7-806B-2F4C264F90ED}"/>
              </a:ext>
            </a:extLst>
          </p:cNvPr>
          <p:cNvPicPr>
            <a:picLocks noChangeAspect="1"/>
          </p:cNvPicPr>
          <p:nvPr/>
        </p:nvPicPr>
        <p:blipFill>
          <a:blip r:embed="rId6"/>
          <a:stretch>
            <a:fillRect/>
          </a:stretch>
        </p:blipFill>
        <p:spPr>
          <a:xfrm>
            <a:off x="11017" y="1758927"/>
            <a:ext cx="9144000" cy="2678407"/>
          </a:xfrm>
          <a:prstGeom prst="rect">
            <a:avLst/>
          </a:prstGeom>
          <a:ln>
            <a:noFill/>
          </a:ln>
          <a:effectLst>
            <a:outerShdw blurRad="292100" dist="139700" dir="2700000" algn="tl" rotWithShape="0">
              <a:srgbClr val="333333">
                <a:alpha val="65000"/>
              </a:srgbClr>
            </a:outerShdw>
          </a:effectLst>
        </p:spPr>
      </p:pic>
      <p:sp>
        <p:nvSpPr>
          <p:cNvPr id="12" name="Footer Placeholder 3">
            <a:extLst>
              <a:ext uri="{FF2B5EF4-FFF2-40B4-BE49-F238E27FC236}">
                <a16:creationId xmlns:a16="http://schemas.microsoft.com/office/drawing/2014/main" id="{0832D9E9-68B6-4EBC-8E51-B504412FA762}"/>
              </a:ext>
            </a:extLst>
          </p:cNvPr>
          <p:cNvSpPr>
            <a:spLocks noGrp="1"/>
          </p:cNvSpPr>
          <p:nvPr>
            <p:ph type="ftr" sz="quarter" idx="11"/>
          </p:nvPr>
        </p:nvSpPr>
        <p:spPr>
          <a:xfrm>
            <a:off x="354263" y="4961362"/>
            <a:ext cx="8534400" cy="928529"/>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rPr>
              <a:t>*Consider </a:t>
            </a:r>
            <a:r>
              <a:rPr kumimoji="0" lang="en-US" sz="1200" b="0" i="0" u="none" strike="noStrike" kern="1200" cap="none" spc="0" normalizeH="0" baseline="0" noProof="0" dirty="0" err="1">
                <a:ln>
                  <a:noFill/>
                </a:ln>
                <a:solidFill>
                  <a:prstClr val="black">
                    <a:tint val="75000"/>
                  </a:prstClr>
                </a:solidFill>
                <a:effectLst/>
                <a:uLnTx/>
                <a:uFillTx/>
                <a:latin typeface="Arial Narrow" panose="020B0606020202030204" pitchFamily="34" charset="0"/>
                <a:ea typeface="+mn-ea"/>
                <a:cs typeface="+mn-cs"/>
              </a:rPr>
              <a:t>Dabigatran</a:t>
            </a:r>
            <a:r>
              <a:rPr kumimoji="0" lang="en-US" sz="1200"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rPr>
              <a:t> 110 mg BID if a</a:t>
            </a:r>
            <a:r>
              <a:rPr kumimoji="0" lang="en-CA" sz="1200" b="0" i="0" u="none" strike="noStrike" kern="1200" cap="none" spc="0" normalizeH="0" baseline="0" noProof="0" dirty="0" err="1">
                <a:ln>
                  <a:noFill/>
                </a:ln>
                <a:solidFill>
                  <a:prstClr val="black">
                    <a:tint val="75000"/>
                  </a:prstClr>
                </a:solidFill>
                <a:effectLst/>
                <a:uLnTx/>
                <a:uFillTx/>
                <a:latin typeface="Arial Narrow" panose="020B0606020202030204" pitchFamily="34" charset="0"/>
                <a:ea typeface="+mn-ea"/>
                <a:cs typeface="+mn-cs"/>
              </a:rPr>
              <a:t>ge</a:t>
            </a:r>
            <a:r>
              <a:rPr kumimoji="0" lang="en-CA" sz="1200"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rPr>
              <a:t> &gt;80 or if the patient is at higher risk of bleeding, including elderly ≥75 years with ≥1 risk factor</a:t>
            </a:r>
            <a:r>
              <a:rPr kumimoji="0" lang="en-US" sz="1200"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rPr>
              <a:t>†Consider </a:t>
            </a:r>
            <a:r>
              <a:rPr kumimoji="0" lang="en-US" sz="1200" b="0" i="0" u="none" strike="noStrike" kern="1200" cap="none" spc="0" normalizeH="0" baseline="0" noProof="0" dirty="0" err="1">
                <a:ln>
                  <a:noFill/>
                </a:ln>
                <a:solidFill>
                  <a:prstClr val="black">
                    <a:tint val="75000"/>
                  </a:prstClr>
                </a:solidFill>
                <a:effectLst/>
                <a:uLnTx/>
                <a:uFillTx/>
                <a:latin typeface="Arial Narrow" panose="020B0606020202030204" pitchFamily="34" charset="0"/>
                <a:ea typeface="+mn-ea"/>
                <a:cs typeface="+mn-cs"/>
              </a:rPr>
              <a:t>Apixaban</a:t>
            </a:r>
            <a:r>
              <a:rPr kumimoji="0" lang="en-US" sz="1200"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rPr>
              <a:t> 2.5 mg BID if 2 of 1) age </a:t>
            </a:r>
            <a:r>
              <a:rPr kumimoji="0" lang="en-CA" sz="1200"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rPr>
              <a:t>&gt;80 years, 2) body weight </a:t>
            </a:r>
            <a:r>
              <a:rPr kumimoji="0" lang="en-US" sz="1200"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rPr>
              <a:t>&lt;60 kg, or 3) creatinine &gt;133 </a:t>
            </a:r>
            <a:r>
              <a:rPr kumimoji="0" lang="en-US" sz="1200" b="0" i="0" u="none" strike="noStrike" kern="1200" cap="none" spc="0" normalizeH="0" baseline="0" noProof="0" dirty="0" err="1">
                <a:ln>
                  <a:noFill/>
                </a:ln>
                <a:solidFill>
                  <a:prstClr val="black">
                    <a:tint val="75000"/>
                  </a:prstClr>
                </a:solidFill>
                <a:effectLst/>
                <a:uLnTx/>
                <a:uFillTx/>
                <a:latin typeface="Arial Narrow" panose="020B0606020202030204" pitchFamily="34" charset="0"/>
                <a:ea typeface="+mn-ea"/>
                <a:cs typeface="+mn-cs"/>
              </a:rPr>
              <a:t>umol</a:t>
            </a:r>
            <a:r>
              <a:rPr kumimoji="0" lang="en-US" sz="1200"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rPr>
              <a:t>/L; </a:t>
            </a:r>
            <a:r>
              <a:rPr kumimoji="0" lang="en-US" sz="1200"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Calibri"/>
              </a:rPr>
              <a:t>‡</a:t>
            </a:r>
            <a:r>
              <a:rPr kumimoji="0" lang="en-US" sz="1200"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rPr>
              <a:t>ARISTOTLE included a small number of patients (1.5%) with a </a:t>
            </a:r>
            <a:r>
              <a:rPr kumimoji="0" lang="en-US" sz="1200" b="0" i="0" u="none" strike="noStrike" kern="1200" cap="none" spc="0" normalizeH="0" baseline="0" noProof="0" dirty="0" err="1">
                <a:ln>
                  <a:noFill/>
                </a:ln>
                <a:solidFill>
                  <a:prstClr val="black">
                    <a:tint val="75000"/>
                  </a:prstClr>
                </a:solidFill>
                <a:effectLst/>
                <a:uLnTx/>
                <a:uFillTx/>
                <a:latin typeface="Arial Narrow" panose="020B0606020202030204" pitchFamily="34" charset="0"/>
                <a:ea typeface="+mn-ea"/>
                <a:cs typeface="+mn-cs"/>
              </a:rPr>
              <a:t>CrCl</a:t>
            </a:r>
            <a:r>
              <a:rPr kumimoji="0" lang="en-US" sz="1200"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rPr>
              <a:t> as low as 25 ml/min; ‖Dose adjusted warfarin has been used, but data regarding safety and efficacy is conflicting; ¶No published studies; product monographs suggest the drug is contraindicated for this level of renal function.</a:t>
            </a:r>
            <a:endParaRPr kumimoji="0" lang="en-CA" sz="1200"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black">
                  <a:tint val="75000"/>
                </a:prstClr>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586308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wearing a suit and tie&#10;&#10;Description automatically generated">
            <a:extLst>
              <a:ext uri="{FF2B5EF4-FFF2-40B4-BE49-F238E27FC236}">
                <a16:creationId xmlns:a16="http://schemas.microsoft.com/office/drawing/2014/main" id="{BB707A73-3D48-4D40-8DAA-D5835A3C9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6015" y="-99226"/>
            <a:ext cx="4435253" cy="6652879"/>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4</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427441" y="3097574"/>
            <a:ext cx="6652400" cy="1077218"/>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It’s 3 years later. Melvin is now 73 years </a:t>
            </a:r>
            <a:r>
              <a:rPr kumimoji="0" lang="en-CA" sz="3200" b="1" i="0" u="none" strike="noStrike" kern="1200" cap="none" spc="0" normalizeH="0" baseline="0" noProof="0" dirty="0" err="1">
                <a:ln>
                  <a:noFill/>
                </a:ln>
                <a:solidFill>
                  <a:prstClr val="white">
                    <a:lumMod val="95000"/>
                  </a:prstClr>
                </a:solidFill>
                <a:effectLst/>
                <a:uLnTx/>
                <a:uFillTx/>
                <a:latin typeface="Arial Narrow" panose="020B0606020202030204" pitchFamily="34" charset="0"/>
                <a:ea typeface="+mn-ea"/>
                <a:cs typeface="Candara"/>
              </a:rPr>
              <a:t>ol</a:t>
            </a:r>
            <a:r>
              <a:rPr lang="en-CA" sz="3200" b="1" dirty="0">
                <a:solidFill>
                  <a:prstClr val="white">
                    <a:lumMod val="95000"/>
                  </a:prstClr>
                </a:solidFill>
                <a:latin typeface="Arial Narrow" panose="020B0606020202030204" pitchFamily="34" charset="0"/>
                <a:cs typeface="Candara"/>
              </a:rPr>
              <a:t>d and his eGFR is 20</a:t>
            </a:r>
            <a:r>
              <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 mL/min/1.73 m</a:t>
            </a:r>
            <a:r>
              <a:rPr kumimoji="0" lang="en-CA" sz="32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ea typeface="+mn-ea"/>
                <a:cs typeface="Candara"/>
              </a:rPr>
              <a:t>2</a:t>
            </a: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3333273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215341" y="1280315"/>
            <a:ext cx="7756709" cy="1077218"/>
          </a:xfrm>
          <a:prstGeom prst="rect">
            <a:avLst/>
          </a:prstGeom>
        </p:spPr>
        <p:txBody>
          <a:bodyPr wrap="square">
            <a:spAutoFit/>
          </a:bodyPr>
          <a:lstStyle/>
          <a:p>
            <a:pPr lvl="0" algn="ctr">
              <a:defRPr/>
            </a:pPr>
            <a:r>
              <a:rPr lang="en-CA" sz="3200" b="1" dirty="0">
                <a:solidFill>
                  <a:prstClr val="white">
                    <a:lumMod val="95000"/>
                  </a:prstClr>
                </a:solidFill>
                <a:latin typeface="Arial Narrow" panose="020B0606020202030204" pitchFamily="34" charset="0"/>
                <a:cs typeface="Candara"/>
              </a:rPr>
              <a:t>How would you adjust Melvin’s anticoagulation strategy for his atrial fibrillation?(</a:t>
            </a:r>
            <a:r>
              <a:rPr kumimoji="0" lang="en-CA" sz="3200" b="1" i="0" u="none" strike="noStrike" kern="1200" cap="none" spc="0" normalizeH="0" baseline="0" noProof="0" dirty="0">
                <a:ln>
                  <a:noFill/>
                </a:ln>
                <a:solidFill>
                  <a:srgbClr val="DCF4F8"/>
                </a:solidFill>
                <a:effectLst/>
                <a:uLnTx/>
                <a:uFillTx/>
                <a:latin typeface="Arial Narrow" panose="020B0606020202030204" pitchFamily="34" charset="0"/>
                <a:ea typeface="+mn-ea"/>
                <a:cs typeface="Candara"/>
              </a:rPr>
              <a:t>eGFR 20</a:t>
            </a:r>
            <a:r>
              <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4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2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Let Melvin know warfarin  is the safest option for  his stage of chronic kidney disease</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Use Dabigatran 150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Use Dabigatran 110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Use Apixaban 5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Use Apixaban 2.5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Use </a:t>
            </a:r>
            <a:r>
              <a:rPr lang="en-CA" sz="16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Use </a:t>
            </a:r>
            <a:r>
              <a:rPr lang="en-CA" sz="16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 30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Use Rivaroxaban 20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Use Rivaroxaban 15 mg OD</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32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2" end="2"/>
                                            </p:txEl>
                                          </p:spTgt>
                                        </p:tgtEl>
                                        <p:attrNameLst>
                                          <p:attrName>style.color</p:attrName>
                                        </p:attrNameLst>
                                      </p:cBhvr>
                                      <p:to>
                                        <a:srgbClr val="5BCCDF"/>
                                      </p:to>
                                    </p:animClr>
                                  </p:childTnLst>
                                </p:cTn>
                              </p:par>
                              <p:par>
                                <p:cTn id="7" presetID="3" presetClass="emph" presetSubtype="2" fill="hold" nodeType="withEffect">
                                  <p:stCondLst>
                                    <p:cond delay="0"/>
                                  </p:stCondLst>
                                  <p:childTnLst>
                                    <p:animClr clrSpc="rgb" dir="cw">
                                      <p:cBhvr override="childStyle">
                                        <p:cTn id="8" dur="500" fill="hold"/>
                                        <p:tgtEl>
                                          <p:spTgt spid="33">
                                            <p:txEl>
                                              <p:pRg st="6" end="6"/>
                                            </p:txEl>
                                          </p:spTgt>
                                        </p:tgtEl>
                                        <p:attrNameLst>
                                          <p:attrName>style.color</p:attrName>
                                        </p:attrNameLst>
                                      </p:cBhvr>
                                      <p:to>
                                        <a:srgbClr val="5BCCDF"/>
                                      </p:to>
                                    </p:animClr>
                                  </p:childTnLst>
                                </p:cTn>
                              </p:par>
                              <p:par>
                                <p:cTn id="9" presetID="3" presetClass="emph" presetSubtype="2" fill="hold" nodeType="withEffect">
                                  <p:stCondLst>
                                    <p:cond delay="0"/>
                                  </p:stCondLst>
                                  <p:childTnLst>
                                    <p:animClr clrSpc="rgb" dir="cw">
                                      <p:cBhvr override="childStyle">
                                        <p:cTn id="10" dur="500" fill="hold"/>
                                        <p:tgtEl>
                                          <p:spTgt spid="33">
                                            <p:txEl>
                                              <p:pRg st="10" end="10"/>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41651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2" name="Rectangle 11">
            <a:extLst>
              <a:ext uri="{FF2B5EF4-FFF2-40B4-BE49-F238E27FC236}">
                <a16:creationId xmlns:a16="http://schemas.microsoft.com/office/drawing/2014/main" id="{70E9D2C5-3E70-40AB-BB85-FFBAFB8D7BFF}"/>
              </a:ext>
            </a:extLst>
          </p:cNvPr>
          <p:cNvSpPr/>
          <p:nvPr/>
        </p:nvSpPr>
        <p:spPr>
          <a:xfrm>
            <a:off x="146654" y="55293"/>
            <a:ext cx="6716601" cy="1200329"/>
          </a:xfrm>
          <a:prstGeom prst="rect">
            <a:avLst/>
          </a:prstGeom>
          <a:noFill/>
        </p:spPr>
        <p:txBody>
          <a:bodyPr wrap="square">
            <a:spAutoFit/>
          </a:bodyPr>
          <a:lstStyle/>
          <a:p>
            <a:pPr lvl="0">
              <a:defRPr/>
            </a:pPr>
            <a:r>
              <a:rPr lang="en-CA" sz="2400" b="1" dirty="0">
                <a:solidFill>
                  <a:srgbClr val="183059"/>
                </a:solidFill>
                <a:latin typeface="Arial Narrow" panose="020B0606020202030204" pitchFamily="34" charset="0"/>
                <a:cs typeface="Aharoni" panose="02010803020104030203" pitchFamily="2" charset="-79"/>
              </a:rPr>
              <a:t>DOAC Dosing Recommendations for Stroke Prevention in AF in Patients with Renal Impairment According to the Canadian Product Monographs</a:t>
            </a:r>
          </a:p>
        </p:txBody>
      </p:sp>
      <p:pic>
        <p:nvPicPr>
          <p:cNvPr id="2" name="Picture 1">
            <a:extLst>
              <a:ext uri="{FF2B5EF4-FFF2-40B4-BE49-F238E27FC236}">
                <a16:creationId xmlns:a16="http://schemas.microsoft.com/office/drawing/2014/main" id="{15C6F435-258F-4F26-AFCF-71FCDC13A079}"/>
              </a:ext>
            </a:extLst>
          </p:cNvPr>
          <p:cNvPicPr>
            <a:picLocks noChangeAspect="1"/>
          </p:cNvPicPr>
          <p:nvPr/>
        </p:nvPicPr>
        <p:blipFill>
          <a:blip r:embed="rId6"/>
          <a:stretch>
            <a:fillRect/>
          </a:stretch>
        </p:blipFill>
        <p:spPr>
          <a:xfrm>
            <a:off x="1013763" y="1483756"/>
            <a:ext cx="7116473" cy="4567025"/>
          </a:xfrm>
          <a:prstGeom prst="rect">
            <a:avLst/>
          </a:prstGeom>
        </p:spPr>
      </p:pic>
    </p:spTree>
    <p:extLst>
      <p:ext uri="{BB962C8B-B14F-4D97-AF65-F5344CB8AC3E}">
        <p14:creationId xmlns:p14="http://schemas.microsoft.com/office/powerpoint/2010/main" val="422438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41651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07661"/>
            <a:ext cx="6947712" cy="1200329"/>
          </a:xfrm>
          <a:prstGeom prst="rect">
            <a:avLst/>
          </a:prstGeom>
          <a:noFill/>
        </p:spPr>
        <p:txBody>
          <a:bodyPr wrap="square">
            <a:spAutoFit/>
          </a:bodyPr>
          <a:lstStyle/>
          <a:p>
            <a:pPr lvl="0">
              <a:defRPr/>
            </a:pPr>
            <a:r>
              <a:rPr lang="en-CA" sz="2400" b="1" dirty="0">
                <a:solidFill>
                  <a:srgbClr val="183059"/>
                </a:solidFill>
                <a:latin typeface="Arial Narrow" panose="020B0606020202030204" pitchFamily="34" charset="0"/>
                <a:cs typeface="Aharoni" panose="02010803020104030203" pitchFamily="2" charset="-79"/>
              </a:rPr>
              <a:t>The 2018 European Heart Rhythm Association</a:t>
            </a:r>
          </a:p>
          <a:p>
            <a:pPr lvl="0">
              <a:defRPr/>
            </a:pPr>
            <a:r>
              <a:rPr lang="en-CA" sz="2400" b="1" dirty="0">
                <a:solidFill>
                  <a:srgbClr val="183059"/>
                </a:solidFill>
                <a:latin typeface="Arial Narrow" panose="020B0606020202030204" pitchFamily="34" charset="0"/>
                <a:cs typeface="Aharoni" panose="02010803020104030203" pitchFamily="2" charset="-79"/>
              </a:rPr>
              <a:t>Practical Guide on the Use Of DOACs in Patients</a:t>
            </a:r>
          </a:p>
          <a:p>
            <a:pPr lvl="0">
              <a:defRPr/>
            </a:pPr>
            <a:r>
              <a:rPr lang="en-CA" sz="2400" b="1" dirty="0">
                <a:solidFill>
                  <a:srgbClr val="183059"/>
                </a:solidFill>
                <a:latin typeface="Arial Narrow" panose="020B0606020202030204" pitchFamily="34" charset="0"/>
                <a:cs typeface="Aharoni" panose="02010803020104030203" pitchFamily="2" charset="-79"/>
              </a:rPr>
              <a:t>with Atrial Fibrillation</a:t>
            </a:r>
            <a:endParaRPr kumimoji="0" lang="en-CA" sz="2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375671"/>
            <a:ext cx="4341263" cy="246221"/>
          </a:xfrm>
          <a:prstGeom prst="rect">
            <a:avLst/>
          </a:prstGeom>
          <a:noFill/>
          <a:ln w="9525">
            <a:noFill/>
            <a:miter lim="800000"/>
            <a:headEnd/>
            <a:tailEnd/>
          </a:ln>
        </p:spPr>
        <p:txBody>
          <a:bodyPr wrap="square">
            <a:spAutoFit/>
          </a:bodyPr>
          <a:lstStyle/>
          <a:p>
            <a:pPr lvl="0">
              <a:defRPr/>
            </a:pPr>
            <a:r>
              <a:rPr lang="en-CA" altLang="en-US" sz="1000" dirty="0" err="1">
                <a:solidFill>
                  <a:prstClr val="white"/>
                </a:solidFill>
                <a:latin typeface="Arial Narrow" panose="020B0606020202030204" pitchFamily="34" charset="0"/>
                <a:cs typeface="Lato"/>
              </a:rPr>
              <a:t>Steffel</a:t>
            </a:r>
            <a:r>
              <a:rPr lang="en-CA" altLang="en-US" sz="1000" dirty="0">
                <a:solidFill>
                  <a:prstClr val="white"/>
                </a:solidFill>
                <a:latin typeface="Arial Narrow" panose="020B0606020202030204" pitchFamily="34" charset="0"/>
                <a:cs typeface="Lato"/>
              </a:rPr>
              <a:t> J. et al; European Heart Journal (2018) 39, 1330–1393</a:t>
            </a:r>
            <a:endParaRPr kumimoji="0" lang="fr-FR"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4" name="Picture 3">
            <a:extLst>
              <a:ext uri="{FF2B5EF4-FFF2-40B4-BE49-F238E27FC236}">
                <a16:creationId xmlns:a16="http://schemas.microsoft.com/office/drawing/2014/main" id="{177D8D3A-CD0A-4F46-8D3D-25E27ED0D354}"/>
              </a:ext>
            </a:extLst>
          </p:cNvPr>
          <p:cNvPicPr>
            <a:picLocks noChangeAspect="1"/>
          </p:cNvPicPr>
          <p:nvPr/>
        </p:nvPicPr>
        <p:blipFill>
          <a:blip r:embed="rId6"/>
          <a:stretch>
            <a:fillRect/>
          </a:stretch>
        </p:blipFill>
        <p:spPr>
          <a:xfrm>
            <a:off x="960697" y="1525035"/>
            <a:ext cx="7662441" cy="4644042"/>
          </a:xfrm>
          <a:prstGeom prst="rect">
            <a:avLst/>
          </a:prstGeom>
        </p:spPr>
      </p:pic>
    </p:spTree>
    <p:extLst>
      <p:ext uri="{BB962C8B-B14F-4D97-AF65-F5344CB8AC3E}">
        <p14:creationId xmlns:p14="http://schemas.microsoft.com/office/powerpoint/2010/main" val="1127087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wearing a suit and tie&#10;&#10;Description automatically generated">
            <a:extLst>
              <a:ext uri="{FF2B5EF4-FFF2-40B4-BE49-F238E27FC236}">
                <a16:creationId xmlns:a16="http://schemas.microsoft.com/office/drawing/2014/main" id="{BB707A73-3D48-4D40-8DAA-D5835A3C9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6015" y="-99226"/>
            <a:ext cx="4435253" cy="6652879"/>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4</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0"/>
            <a:ext cx="9144000" cy="2734626"/>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85932" y="2052008"/>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65939" y="2529112"/>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62865" y="3601420"/>
            <a:ext cx="9269730" cy="210314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Another 3 years later. Melvin is now 76 years old and his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eGFR is  &lt; 15 mL/min/1.73 m</a:t>
            </a:r>
            <a:r>
              <a:rPr kumimoji="0" lang="en-CA" sz="28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ea typeface="+mn-ea"/>
                <a:cs typeface="Candara"/>
              </a:rPr>
              <a:t>2</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CA" sz="2800" b="1" baseline="30000" dirty="0">
              <a:solidFill>
                <a:prstClr val="white">
                  <a:lumMod val="95000"/>
                </a:prstClr>
              </a:solidFill>
              <a:latin typeface="Arial Narrow" panose="020B0606020202030204" pitchFamily="34" charset="0"/>
              <a:cs typeface="Candara"/>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CA" sz="2800" b="1" dirty="0">
                <a:solidFill>
                  <a:prstClr val="white">
                    <a:lumMod val="95000"/>
                  </a:prstClr>
                </a:solidFill>
                <a:latin typeface="Arial Narrow" panose="020B0606020202030204" pitchFamily="34" charset="0"/>
              </a:rPr>
              <a:t>Melvin feels well and is not receiving </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2800" b="1" dirty="0">
                <a:solidFill>
                  <a:prstClr val="white">
                    <a:lumMod val="95000"/>
                  </a:prstClr>
                </a:solidFill>
                <a:latin typeface="Arial Narrow" panose="020B0606020202030204" pitchFamily="34" charset="0"/>
              </a:rPr>
              <a:t>renal replacement therapy. </a:t>
            </a: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3523715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215341" y="1280315"/>
            <a:ext cx="7756709" cy="1077218"/>
          </a:xfrm>
          <a:prstGeom prst="rect">
            <a:avLst/>
          </a:prstGeom>
        </p:spPr>
        <p:txBody>
          <a:bodyPr wrap="square">
            <a:spAutoFit/>
          </a:bodyPr>
          <a:lstStyle/>
          <a:p>
            <a:pPr lvl="0" algn="ctr">
              <a:defRPr/>
            </a:pPr>
            <a:r>
              <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How would you adjust Melvin’s anticoagulation strategy at this point?(</a:t>
            </a:r>
            <a:r>
              <a:rPr kumimoji="0" lang="en-CA" sz="3200" b="1" i="0" u="none" strike="noStrike" kern="1200" cap="none" spc="0" normalizeH="0" baseline="0" noProof="0" dirty="0">
                <a:ln>
                  <a:noFill/>
                </a:ln>
                <a:solidFill>
                  <a:srgbClr val="DCF4F8"/>
                </a:solidFill>
                <a:effectLst/>
                <a:uLnTx/>
                <a:uFillTx/>
                <a:latin typeface="Arial Narrow" panose="020B0606020202030204" pitchFamily="34" charset="0"/>
                <a:ea typeface="+mn-ea"/>
                <a:cs typeface="Candara"/>
              </a:rPr>
              <a:t>eGFR </a:t>
            </a:r>
            <a:r>
              <a:rPr lang="en-CA" sz="3200" b="1" dirty="0">
                <a:solidFill>
                  <a:srgbClr val="DCF4F8"/>
                </a:solidFill>
                <a:latin typeface="Arial Narrow" panose="020B0606020202030204" pitchFamily="34" charset="0"/>
                <a:cs typeface="Candara"/>
              </a:rPr>
              <a:t>&lt; 15 </a:t>
            </a:r>
            <a:r>
              <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716866"/>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0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9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400" b="1" dirty="0">
                <a:solidFill>
                  <a:prstClr val="black"/>
                </a:solidFill>
                <a:latin typeface="Arial Narrow" panose="020B0606020202030204" pitchFamily="34" charset="0"/>
                <a:ea typeface="Lato" panose="020F0502020204030203" pitchFamily="34" charset="0"/>
                <a:cs typeface="Lato" panose="020F0502020204030203" pitchFamily="34" charset="0"/>
              </a:rPr>
              <a:t>Let Melvin know Warfarin  is the safest option for his stage of chronic kidney disease</a:t>
            </a:r>
          </a:p>
          <a:p>
            <a:pPr marL="914400" lvl="1" indent="-457200" algn="l" defTabSz="914377">
              <a:lnSpc>
                <a:spcPct val="100000"/>
              </a:lnSpc>
              <a:spcBef>
                <a:spcPts val="600"/>
              </a:spcBef>
              <a:buFont typeface="+mj-lt"/>
              <a:buAutoNum type="arabicPeriod"/>
            </a:pPr>
            <a:r>
              <a:rPr lang="en-CA" sz="1400" b="1" dirty="0">
                <a:solidFill>
                  <a:prstClr val="black"/>
                </a:solidFill>
                <a:latin typeface="Arial Narrow" panose="020B0606020202030204" pitchFamily="34" charset="0"/>
                <a:ea typeface="Lato" panose="020F0502020204030203" pitchFamily="34" charset="0"/>
                <a:cs typeface="Lato" panose="020F0502020204030203" pitchFamily="34" charset="0"/>
              </a:rPr>
              <a:t>Use Dabigatran 150 mg BID</a:t>
            </a:r>
          </a:p>
          <a:p>
            <a:pPr marL="914400" lvl="1" indent="-457200" algn="l" defTabSz="914377">
              <a:lnSpc>
                <a:spcPct val="100000"/>
              </a:lnSpc>
              <a:spcBef>
                <a:spcPts val="600"/>
              </a:spcBef>
              <a:buFont typeface="+mj-lt"/>
              <a:buAutoNum type="arabicPeriod"/>
            </a:pPr>
            <a:r>
              <a:rPr lang="en-CA" sz="1400" b="1" dirty="0">
                <a:solidFill>
                  <a:prstClr val="black"/>
                </a:solidFill>
                <a:latin typeface="Arial Narrow" panose="020B0606020202030204" pitchFamily="34" charset="0"/>
                <a:ea typeface="Lato" panose="020F0502020204030203" pitchFamily="34" charset="0"/>
                <a:cs typeface="Lato" panose="020F0502020204030203" pitchFamily="34" charset="0"/>
              </a:rPr>
              <a:t>Use Dabigatran 110 mg BID</a:t>
            </a:r>
          </a:p>
          <a:p>
            <a:pPr marL="914400" lvl="1" indent="-457200" algn="l" defTabSz="914377">
              <a:lnSpc>
                <a:spcPct val="100000"/>
              </a:lnSpc>
              <a:spcBef>
                <a:spcPts val="600"/>
              </a:spcBef>
              <a:buFont typeface="+mj-lt"/>
              <a:buAutoNum type="arabicPeriod"/>
            </a:pPr>
            <a:r>
              <a:rPr lang="en-CA" sz="1400" b="1" dirty="0">
                <a:solidFill>
                  <a:prstClr val="black"/>
                </a:solidFill>
                <a:latin typeface="Arial Narrow" panose="020B0606020202030204" pitchFamily="34" charset="0"/>
                <a:ea typeface="Lato" panose="020F0502020204030203" pitchFamily="34" charset="0"/>
                <a:cs typeface="Lato" panose="020F0502020204030203" pitchFamily="34" charset="0"/>
              </a:rPr>
              <a:t>Use Apixaban 5 mg  BID</a:t>
            </a:r>
          </a:p>
          <a:p>
            <a:pPr marL="914400" lvl="1" indent="-457200" algn="l" defTabSz="914377">
              <a:lnSpc>
                <a:spcPct val="100000"/>
              </a:lnSpc>
              <a:spcBef>
                <a:spcPts val="600"/>
              </a:spcBef>
              <a:buFont typeface="+mj-lt"/>
              <a:buAutoNum type="arabicPeriod"/>
            </a:pPr>
            <a:r>
              <a:rPr lang="en-CA" sz="1400" b="1" dirty="0">
                <a:solidFill>
                  <a:prstClr val="black"/>
                </a:solidFill>
                <a:latin typeface="Arial Narrow" panose="020B0606020202030204" pitchFamily="34" charset="0"/>
                <a:ea typeface="Lato" panose="020F0502020204030203" pitchFamily="34" charset="0"/>
                <a:cs typeface="Lato" panose="020F0502020204030203" pitchFamily="34" charset="0"/>
              </a:rPr>
              <a:t>Use Apixaban 2.5 mg BID</a:t>
            </a:r>
          </a:p>
          <a:p>
            <a:pPr marL="914400" lvl="1" indent="-457200" algn="l" defTabSz="914377">
              <a:lnSpc>
                <a:spcPct val="100000"/>
              </a:lnSpc>
              <a:spcBef>
                <a:spcPts val="600"/>
              </a:spcBef>
              <a:buFont typeface="+mj-lt"/>
              <a:buAutoNum type="arabicPeriod"/>
            </a:pPr>
            <a:r>
              <a:rPr lang="en-CA" sz="1400" b="1" dirty="0">
                <a:solidFill>
                  <a:prstClr val="black"/>
                </a:solidFill>
                <a:latin typeface="Arial Narrow" panose="020B0606020202030204" pitchFamily="34" charset="0"/>
                <a:ea typeface="Lato" panose="020F0502020204030203" pitchFamily="34" charset="0"/>
                <a:cs typeface="Lato" panose="020F0502020204030203" pitchFamily="34" charset="0"/>
              </a:rPr>
              <a:t>Use </a:t>
            </a:r>
            <a:r>
              <a:rPr lang="en-CA" sz="14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400"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sz="1400" b="1" dirty="0">
                <a:solidFill>
                  <a:prstClr val="black"/>
                </a:solidFill>
                <a:latin typeface="Arial Narrow" panose="020B0606020202030204" pitchFamily="34" charset="0"/>
                <a:ea typeface="Lato" panose="020F0502020204030203" pitchFamily="34" charset="0"/>
                <a:cs typeface="Lato" panose="020F0502020204030203" pitchFamily="34" charset="0"/>
              </a:rPr>
              <a:t>Use </a:t>
            </a:r>
            <a:r>
              <a:rPr lang="en-CA" sz="14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400" b="1" dirty="0">
                <a:solidFill>
                  <a:prstClr val="black"/>
                </a:solidFill>
                <a:latin typeface="Arial Narrow" panose="020B0606020202030204" pitchFamily="34" charset="0"/>
                <a:ea typeface="Lato" panose="020F0502020204030203" pitchFamily="34" charset="0"/>
                <a:cs typeface="Lato" panose="020F0502020204030203" pitchFamily="34" charset="0"/>
              </a:rPr>
              <a:t> 30 mg OD</a:t>
            </a:r>
          </a:p>
          <a:p>
            <a:pPr marL="914400" lvl="1" indent="-457200" algn="l" defTabSz="914377">
              <a:lnSpc>
                <a:spcPct val="100000"/>
              </a:lnSpc>
              <a:spcBef>
                <a:spcPts val="600"/>
              </a:spcBef>
              <a:buFont typeface="+mj-lt"/>
              <a:buAutoNum type="arabicPeriod"/>
            </a:pPr>
            <a:r>
              <a:rPr lang="en-CA" sz="1400" b="1" dirty="0">
                <a:solidFill>
                  <a:prstClr val="black"/>
                </a:solidFill>
                <a:latin typeface="Arial Narrow" panose="020B0606020202030204" pitchFamily="34" charset="0"/>
                <a:ea typeface="Lato" panose="020F0502020204030203" pitchFamily="34" charset="0"/>
                <a:cs typeface="Lato" panose="020F0502020204030203" pitchFamily="34" charset="0"/>
              </a:rPr>
              <a:t>Use Rivaroxaban 20 mg OD</a:t>
            </a:r>
          </a:p>
          <a:p>
            <a:pPr marL="914400" lvl="1" indent="-457200" algn="l" defTabSz="914377">
              <a:lnSpc>
                <a:spcPct val="100000"/>
              </a:lnSpc>
              <a:spcBef>
                <a:spcPts val="600"/>
              </a:spcBef>
              <a:buFont typeface="+mj-lt"/>
              <a:buAutoNum type="arabicPeriod"/>
            </a:pPr>
            <a:r>
              <a:rPr lang="en-CA" sz="1400" b="1" dirty="0">
                <a:solidFill>
                  <a:prstClr val="black"/>
                </a:solidFill>
                <a:latin typeface="Arial Narrow" panose="020B0606020202030204" pitchFamily="34" charset="0"/>
                <a:ea typeface="Lato" panose="020F0502020204030203" pitchFamily="34" charset="0"/>
                <a:cs typeface="Lato" panose="020F0502020204030203" pitchFamily="34" charset="0"/>
              </a:rPr>
              <a:t>Use Rivaroxaban 15 mg OD</a:t>
            </a:r>
          </a:p>
          <a:p>
            <a:pPr marL="914400" lvl="1" indent="-457200" algn="l" defTabSz="914377">
              <a:lnSpc>
                <a:spcPct val="100000"/>
              </a:lnSpc>
              <a:spcBef>
                <a:spcPts val="600"/>
              </a:spcBef>
              <a:buFont typeface="+mj-lt"/>
              <a:buAutoNum type="arabicPeriod"/>
            </a:pPr>
            <a:r>
              <a:rPr lang="en-CA" sz="1400" b="1" dirty="0">
                <a:solidFill>
                  <a:prstClr val="black"/>
                </a:solidFill>
                <a:latin typeface="Arial Narrow" panose="020B0606020202030204" pitchFamily="34" charset="0"/>
                <a:ea typeface="Lato" panose="020F0502020204030203" pitchFamily="34" charset="0"/>
                <a:cs typeface="Lato" panose="020F0502020204030203" pitchFamily="34" charset="0"/>
              </a:rPr>
              <a:t>Do not use any anticoagulation as Melvin’s bleeding risk outweighs his risk of a cardioembolic event</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445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41651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07661"/>
            <a:ext cx="6947712" cy="1200329"/>
          </a:xfrm>
          <a:prstGeom prst="rect">
            <a:avLst/>
          </a:prstGeom>
          <a:noFill/>
        </p:spPr>
        <p:txBody>
          <a:bodyPr wrap="square">
            <a:spAutoFit/>
          </a:bodyPr>
          <a:lstStyle/>
          <a:p>
            <a:pPr lvl="0">
              <a:defRPr/>
            </a:pPr>
            <a:r>
              <a:rPr lang="en-CA" sz="2400" b="1" dirty="0">
                <a:solidFill>
                  <a:srgbClr val="183059"/>
                </a:solidFill>
                <a:latin typeface="Arial Narrow" panose="020B0606020202030204" pitchFamily="34" charset="0"/>
                <a:cs typeface="Aharoni" panose="02010803020104030203" pitchFamily="2" charset="-79"/>
              </a:rPr>
              <a:t>Use of Nonvitamin K-Dependent Oral Anticoagulant Agents in Patients With Advanced Chronic Kidney Disease and on Dialysis: Substantial and Growing</a:t>
            </a:r>
            <a:endParaRPr kumimoji="0" lang="en-CA" sz="2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375671"/>
            <a:ext cx="4341263" cy="24622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Chan, K.E. et al. J Am Coll </a:t>
            </a:r>
            <a:r>
              <a:rPr kumimoji="0" lang="en-CA" altLang="en-US"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Cardiol</a:t>
            </a:r>
            <a:r>
              <a:rPr kumimoji="0" lang="en-CA"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2016; 67(24): 2888-99</a:t>
            </a:r>
            <a:endParaRPr kumimoji="0" lang="fr-FR"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2" name="Picture 1">
            <a:extLst>
              <a:ext uri="{FF2B5EF4-FFF2-40B4-BE49-F238E27FC236}">
                <a16:creationId xmlns:a16="http://schemas.microsoft.com/office/drawing/2014/main" id="{1A05916A-E323-48C0-9136-122319C026B1}"/>
              </a:ext>
            </a:extLst>
          </p:cNvPr>
          <p:cNvPicPr>
            <a:picLocks noChangeAspect="1"/>
          </p:cNvPicPr>
          <p:nvPr/>
        </p:nvPicPr>
        <p:blipFill>
          <a:blip r:embed="rId6"/>
          <a:stretch>
            <a:fillRect/>
          </a:stretch>
        </p:blipFill>
        <p:spPr>
          <a:xfrm>
            <a:off x="685800" y="1751291"/>
            <a:ext cx="7955280" cy="4174766"/>
          </a:xfrm>
          <a:prstGeom prst="rect">
            <a:avLst/>
          </a:prstGeom>
        </p:spPr>
      </p:pic>
    </p:spTree>
    <p:extLst>
      <p:ext uri="{BB962C8B-B14F-4D97-AF65-F5344CB8AC3E}">
        <p14:creationId xmlns:p14="http://schemas.microsoft.com/office/powerpoint/2010/main" val="220487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534119"/>
            <a:ext cx="9144000" cy="32388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81054" y="6199780"/>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30634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07661"/>
            <a:ext cx="6947712" cy="1200329"/>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Transitioning from DOACs </a:t>
            </a:r>
          </a:p>
          <a:p>
            <a:pPr lvl="0">
              <a:defRPr/>
            </a:pPr>
            <a:r>
              <a:rPr lang="en-CA" sz="3600" b="1" dirty="0">
                <a:solidFill>
                  <a:srgbClr val="183059"/>
                </a:solidFill>
                <a:latin typeface="Arial Narrow" panose="020B0606020202030204" pitchFamily="34" charset="0"/>
                <a:cs typeface="Aharoni" panose="02010803020104030203" pitchFamily="2" charset="-79"/>
              </a:rPr>
              <a:t>to Warfarin</a:t>
            </a:r>
          </a:p>
        </p:txBody>
      </p:sp>
      <p:pic>
        <p:nvPicPr>
          <p:cNvPr id="5" name="Picture 4">
            <a:extLst>
              <a:ext uri="{FF2B5EF4-FFF2-40B4-BE49-F238E27FC236}">
                <a16:creationId xmlns:a16="http://schemas.microsoft.com/office/drawing/2014/main" id="{576CB9E1-9E31-4B2E-A947-370E01B1D849}"/>
              </a:ext>
            </a:extLst>
          </p:cNvPr>
          <p:cNvPicPr>
            <a:picLocks noChangeAspect="1"/>
          </p:cNvPicPr>
          <p:nvPr/>
        </p:nvPicPr>
        <p:blipFill>
          <a:blip r:embed="rId6"/>
          <a:stretch>
            <a:fillRect/>
          </a:stretch>
        </p:blipFill>
        <p:spPr>
          <a:xfrm>
            <a:off x="1111178" y="1372230"/>
            <a:ext cx="7077327" cy="5082665"/>
          </a:xfrm>
          <a:prstGeom prst="rect">
            <a:avLst/>
          </a:prstGeom>
          <a:ln>
            <a:noFill/>
          </a:ln>
          <a:effectLst>
            <a:outerShdw blurRad="292100" dist="139700" dir="2700000" algn="tl" rotWithShape="0">
              <a:srgbClr val="333333">
                <a:alpha val="65000"/>
              </a:srgbClr>
            </a:outerShdw>
          </a:effectLst>
        </p:spPr>
      </p:pic>
      <p:sp>
        <p:nvSpPr>
          <p:cNvPr id="12" name="Text Box 3">
            <a:extLst>
              <a:ext uri="{FF2B5EF4-FFF2-40B4-BE49-F238E27FC236}">
                <a16:creationId xmlns:a16="http://schemas.microsoft.com/office/drawing/2014/main" id="{8ABBD9B9-6DB1-4D83-BA94-BA2659EE54D7}"/>
              </a:ext>
            </a:extLst>
          </p:cNvPr>
          <p:cNvSpPr txBox="1">
            <a:spLocks noChangeArrowheads="1"/>
          </p:cNvSpPr>
          <p:nvPr/>
        </p:nvSpPr>
        <p:spPr bwMode="auto">
          <a:xfrm>
            <a:off x="0" y="6518146"/>
            <a:ext cx="4341263" cy="461665"/>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3" name="Text Box 3">
            <a:extLst>
              <a:ext uri="{FF2B5EF4-FFF2-40B4-BE49-F238E27FC236}">
                <a16:creationId xmlns:a16="http://schemas.microsoft.com/office/drawing/2014/main" id="{5D4D9675-5D72-4C26-9092-07E6874F29AC}"/>
              </a:ext>
            </a:extLst>
          </p:cNvPr>
          <p:cNvSpPr txBox="1">
            <a:spLocks noChangeArrowheads="1"/>
          </p:cNvSpPr>
          <p:nvPr/>
        </p:nvSpPr>
        <p:spPr bwMode="auto">
          <a:xfrm>
            <a:off x="4149729" y="6516499"/>
            <a:ext cx="4341263" cy="461665"/>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3251666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41651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71905"/>
            <a:ext cx="6404128"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Major Bleeding Rates with Warfarin is Increased in Low </a:t>
            </a:r>
            <a:r>
              <a:rPr lang="en-CA" sz="3200" b="1" dirty="0" err="1">
                <a:solidFill>
                  <a:srgbClr val="183059"/>
                </a:solidFill>
                <a:latin typeface="Arial Narrow" panose="020B0606020202030204" pitchFamily="34" charset="0"/>
                <a:cs typeface="Aharoni" panose="02010803020104030203" pitchFamily="2" charset="-79"/>
              </a:rPr>
              <a:t>CrCl</a:t>
            </a:r>
            <a:r>
              <a:rPr lang="en-CA" sz="3200" b="1" dirty="0">
                <a:solidFill>
                  <a:srgbClr val="183059"/>
                </a:solidFill>
                <a:latin typeface="Arial Narrow" panose="020B0606020202030204" pitchFamily="34" charset="0"/>
                <a:cs typeface="Aharoni" panose="02010803020104030203" pitchFamily="2" charset="-79"/>
              </a:rPr>
              <a:t> Patients</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375671"/>
            <a:ext cx="4341263" cy="24622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Chan, K.E. et al. J Am Coll </a:t>
            </a:r>
            <a:r>
              <a:rPr kumimoji="0" lang="en-CA" altLang="en-US"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Cardiol</a:t>
            </a:r>
            <a:r>
              <a:rPr kumimoji="0" lang="en-CA"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2016; 67(24): 2888-99</a:t>
            </a:r>
            <a:endParaRPr kumimoji="0" lang="fr-FR"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graphicFrame>
        <p:nvGraphicFramePr>
          <p:cNvPr id="5" name="Table 4">
            <a:extLst>
              <a:ext uri="{FF2B5EF4-FFF2-40B4-BE49-F238E27FC236}">
                <a16:creationId xmlns:a16="http://schemas.microsoft.com/office/drawing/2014/main" id="{5929FD1E-38B8-4B63-B87B-8756F8DF42AC}"/>
              </a:ext>
            </a:extLst>
          </p:cNvPr>
          <p:cNvGraphicFramePr>
            <a:graphicFrameLocks noGrp="1"/>
          </p:cNvGraphicFramePr>
          <p:nvPr>
            <p:extLst>
              <p:ext uri="{D42A27DB-BD31-4B8C-83A1-F6EECF244321}">
                <p14:modId xmlns:p14="http://schemas.microsoft.com/office/powerpoint/2010/main" val="2676151986"/>
              </p:ext>
            </p:extLst>
          </p:nvPr>
        </p:nvGraphicFramePr>
        <p:xfrm>
          <a:off x="690547" y="2158375"/>
          <a:ext cx="7762906" cy="2989580"/>
        </p:xfrm>
        <a:graphic>
          <a:graphicData uri="http://schemas.openxmlformats.org/drawingml/2006/table">
            <a:tbl>
              <a:tblPr/>
              <a:tblGrid>
                <a:gridCol w="3881453">
                  <a:extLst>
                    <a:ext uri="{9D8B030D-6E8A-4147-A177-3AD203B41FA5}">
                      <a16:colId xmlns:a16="http://schemas.microsoft.com/office/drawing/2014/main" val="1468969580"/>
                    </a:ext>
                  </a:extLst>
                </a:gridCol>
                <a:gridCol w="3881453">
                  <a:extLst>
                    <a:ext uri="{9D8B030D-6E8A-4147-A177-3AD203B41FA5}">
                      <a16:colId xmlns:a16="http://schemas.microsoft.com/office/drawing/2014/main" val="3591066410"/>
                    </a:ext>
                  </a:extLst>
                </a:gridCol>
              </a:tblGrid>
              <a:tr h="0">
                <a:tc>
                  <a:txBody>
                    <a:bodyPr/>
                    <a:lstStyle/>
                    <a:p>
                      <a:r>
                        <a:rPr lang="en-US" sz="2400" b="1" dirty="0">
                          <a:solidFill>
                            <a:schemeClr val="bg1"/>
                          </a:solidFill>
                          <a:effectLst/>
                          <a:latin typeface="Arial Narrow" panose="020B0606020202030204" pitchFamily="34" charset="0"/>
                        </a:rPr>
                        <a:t>Kidney Function</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183059"/>
                    </a:solidFill>
                  </a:tcPr>
                </a:tc>
                <a:tc>
                  <a:txBody>
                    <a:bodyPr/>
                    <a:lstStyle/>
                    <a:p>
                      <a:pPr algn="ctr"/>
                      <a:r>
                        <a:rPr lang="en-CA" sz="2400" b="1" dirty="0">
                          <a:solidFill>
                            <a:schemeClr val="bg1"/>
                          </a:solidFill>
                          <a:effectLst/>
                          <a:latin typeface="Arial Narrow" panose="020B0606020202030204" pitchFamily="34" charset="0"/>
                        </a:rPr>
                        <a:t>Major Bleeding </a:t>
                      </a:r>
                    </a:p>
                    <a:p>
                      <a:pPr algn="ctr"/>
                      <a:r>
                        <a:rPr lang="en-CA" sz="2400" b="1" dirty="0">
                          <a:solidFill>
                            <a:schemeClr val="bg1"/>
                          </a:solidFill>
                          <a:effectLst/>
                          <a:latin typeface="Arial Narrow" panose="020B0606020202030204" pitchFamily="34" charset="0"/>
                        </a:rPr>
                        <a:t>(Events per 100 Patient-Years)</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183059"/>
                    </a:solidFill>
                  </a:tcPr>
                </a:tc>
                <a:extLst>
                  <a:ext uri="{0D108BD9-81ED-4DB2-BD59-A6C34878D82A}">
                    <a16:rowId xmlns:a16="http://schemas.microsoft.com/office/drawing/2014/main" val="401749402"/>
                  </a:ext>
                </a:extLst>
              </a:tr>
              <a:tr h="548640">
                <a:tc>
                  <a:txBody>
                    <a:bodyPr/>
                    <a:lstStyle/>
                    <a:p>
                      <a:r>
                        <a:rPr lang="en-US" sz="2000" b="1" dirty="0" err="1">
                          <a:solidFill>
                            <a:schemeClr val="tx1">
                              <a:lumMod val="75000"/>
                              <a:lumOff val="25000"/>
                            </a:schemeClr>
                          </a:solidFill>
                          <a:effectLst/>
                          <a:latin typeface="Arial Narrow" panose="020B0606020202030204" pitchFamily="34" charset="0"/>
                        </a:rPr>
                        <a:t>CrCl</a:t>
                      </a:r>
                      <a:r>
                        <a:rPr lang="en-US" sz="2000" b="1" dirty="0">
                          <a:solidFill>
                            <a:schemeClr val="tx1">
                              <a:lumMod val="75000"/>
                              <a:lumOff val="25000"/>
                            </a:schemeClr>
                          </a:solidFill>
                          <a:effectLst/>
                          <a:latin typeface="Arial Narrow" panose="020B0606020202030204" pitchFamily="34" charset="0"/>
                        </a:rPr>
                        <a:t> ≥60 ml/min</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DCF4F8"/>
                    </a:solidFill>
                  </a:tcPr>
                </a:tc>
                <a:tc>
                  <a:txBody>
                    <a:bodyPr/>
                    <a:lstStyle/>
                    <a:p>
                      <a:pPr algn="ctr"/>
                      <a:r>
                        <a:rPr lang="en-US" sz="2000" dirty="0">
                          <a:solidFill>
                            <a:schemeClr val="tx1">
                              <a:lumMod val="75000"/>
                              <a:lumOff val="25000"/>
                            </a:schemeClr>
                          </a:solidFill>
                          <a:effectLst/>
                          <a:latin typeface="Arial Narrow" panose="020B0606020202030204" pitchFamily="34" charset="0"/>
                        </a:rPr>
                        <a:t>6.2 (4.1–8.9)</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DCF4F8"/>
                    </a:solidFill>
                  </a:tcPr>
                </a:tc>
                <a:extLst>
                  <a:ext uri="{0D108BD9-81ED-4DB2-BD59-A6C34878D82A}">
                    <a16:rowId xmlns:a16="http://schemas.microsoft.com/office/drawing/2014/main" val="604077213"/>
                  </a:ext>
                </a:extLst>
              </a:tr>
              <a:tr h="548640">
                <a:tc>
                  <a:txBody>
                    <a:bodyPr/>
                    <a:lstStyle/>
                    <a:p>
                      <a:r>
                        <a:rPr lang="en-US" sz="2000" b="1">
                          <a:solidFill>
                            <a:schemeClr val="tx1">
                              <a:lumMod val="75000"/>
                              <a:lumOff val="25000"/>
                            </a:schemeClr>
                          </a:solidFill>
                          <a:effectLst/>
                          <a:latin typeface="Arial Narrow" panose="020B0606020202030204" pitchFamily="34" charset="0"/>
                        </a:rPr>
                        <a:t>CrCl 30–59 ml/min</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2FBFC"/>
                    </a:solidFill>
                  </a:tcPr>
                </a:tc>
                <a:tc>
                  <a:txBody>
                    <a:bodyPr/>
                    <a:lstStyle/>
                    <a:p>
                      <a:pPr algn="ctr"/>
                      <a:r>
                        <a:rPr lang="en-US" sz="2000" dirty="0">
                          <a:solidFill>
                            <a:schemeClr val="tx1">
                              <a:lumMod val="75000"/>
                              <a:lumOff val="25000"/>
                            </a:schemeClr>
                          </a:solidFill>
                          <a:effectLst/>
                          <a:latin typeface="Arial Narrow" panose="020B0606020202030204" pitchFamily="34" charset="0"/>
                        </a:rPr>
                        <a:t>8.3 (5.1–12.8)</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2FBFC"/>
                    </a:solidFill>
                  </a:tcPr>
                </a:tc>
                <a:extLst>
                  <a:ext uri="{0D108BD9-81ED-4DB2-BD59-A6C34878D82A}">
                    <a16:rowId xmlns:a16="http://schemas.microsoft.com/office/drawing/2014/main" val="771370442"/>
                  </a:ext>
                </a:extLst>
              </a:tr>
              <a:tr h="548640">
                <a:tc>
                  <a:txBody>
                    <a:bodyPr/>
                    <a:lstStyle/>
                    <a:p>
                      <a:r>
                        <a:rPr lang="en-US" sz="2000" b="1">
                          <a:solidFill>
                            <a:schemeClr val="tx1">
                              <a:lumMod val="75000"/>
                              <a:lumOff val="25000"/>
                            </a:schemeClr>
                          </a:solidFill>
                          <a:effectLst/>
                          <a:latin typeface="Arial Narrow" panose="020B0606020202030204" pitchFamily="34" charset="0"/>
                        </a:rPr>
                        <a:t>CrCl &lt;30 ml/min</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DCF4F8"/>
                    </a:solidFill>
                  </a:tcPr>
                </a:tc>
                <a:tc>
                  <a:txBody>
                    <a:bodyPr/>
                    <a:lstStyle/>
                    <a:p>
                      <a:pPr algn="ctr"/>
                      <a:r>
                        <a:rPr lang="en-US" sz="2000" dirty="0">
                          <a:solidFill>
                            <a:schemeClr val="tx1">
                              <a:lumMod val="75000"/>
                              <a:lumOff val="25000"/>
                            </a:schemeClr>
                          </a:solidFill>
                          <a:effectLst/>
                          <a:latin typeface="Arial Narrow" panose="020B0606020202030204" pitchFamily="34" charset="0"/>
                        </a:rPr>
                        <a:t>30.5 (17.0–50.3)</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DCF4F8"/>
                    </a:solidFill>
                  </a:tcPr>
                </a:tc>
                <a:extLst>
                  <a:ext uri="{0D108BD9-81ED-4DB2-BD59-A6C34878D82A}">
                    <a16:rowId xmlns:a16="http://schemas.microsoft.com/office/drawing/2014/main" val="925387711"/>
                  </a:ext>
                </a:extLst>
              </a:tr>
              <a:tr h="548640">
                <a:tc>
                  <a:txBody>
                    <a:bodyPr/>
                    <a:lstStyle/>
                    <a:p>
                      <a:r>
                        <a:rPr lang="en-US" sz="2000" b="1" dirty="0">
                          <a:solidFill>
                            <a:schemeClr val="tx1">
                              <a:lumMod val="75000"/>
                              <a:lumOff val="25000"/>
                            </a:schemeClr>
                          </a:solidFill>
                          <a:effectLst/>
                          <a:latin typeface="Arial Narrow" panose="020B0606020202030204" pitchFamily="34" charset="0"/>
                        </a:rPr>
                        <a:t>Dialysis</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2FBFC"/>
                    </a:solidFill>
                  </a:tcPr>
                </a:tc>
                <a:tc>
                  <a:txBody>
                    <a:bodyPr/>
                    <a:lstStyle/>
                    <a:p>
                      <a:pPr algn="ctr"/>
                      <a:r>
                        <a:rPr lang="en-US" sz="2000" dirty="0">
                          <a:solidFill>
                            <a:schemeClr val="tx1">
                              <a:lumMod val="75000"/>
                              <a:lumOff val="25000"/>
                            </a:schemeClr>
                          </a:solidFill>
                          <a:effectLst/>
                          <a:latin typeface="Arial Narrow" panose="020B0606020202030204" pitchFamily="34" charset="0"/>
                        </a:rPr>
                        <a:t>54–100</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2FBFC"/>
                    </a:solidFill>
                  </a:tcPr>
                </a:tc>
                <a:extLst>
                  <a:ext uri="{0D108BD9-81ED-4DB2-BD59-A6C34878D82A}">
                    <a16:rowId xmlns:a16="http://schemas.microsoft.com/office/drawing/2014/main" val="3079054801"/>
                  </a:ext>
                </a:extLst>
              </a:tr>
            </a:tbl>
          </a:graphicData>
        </a:graphic>
      </p:graphicFrame>
      <p:sp>
        <p:nvSpPr>
          <p:cNvPr id="6" name="Rectangle 2">
            <a:extLst>
              <a:ext uri="{FF2B5EF4-FFF2-40B4-BE49-F238E27FC236}">
                <a16:creationId xmlns:a16="http://schemas.microsoft.com/office/drawing/2014/main" id="{EE63B348-E2E5-4055-BDE0-EDB4ADAB3319}"/>
              </a:ext>
            </a:extLst>
          </p:cNvPr>
          <p:cNvSpPr>
            <a:spLocks noChangeArrowheads="1"/>
          </p:cNvSpPr>
          <p:nvPr/>
        </p:nvSpPr>
        <p:spPr bwMode="auto">
          <a:xfrm>
            <a:off x="690547" y="5240515"/>
            <a:ext cx="77629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chemeClr val="tx1">
                    <a:lumMod val="65000"/>
                    <a:lumOff val="35000"/>
                  </a:schemeClr>
                </a:solidFill>
                <a:effectLst/>
                <a:latin typeface="Arial Narrow" panose="020B0606020202030204" pitchFamily="34" charset="0"/>
              </a:rPr>
              <a:t>CrCl</a:t>
            </a:r>
            <a:r>
              <a:rPr kumimoji="0" lang="en-US" altLang="en-US" sz="2000" b="1" i="0" u="none" strike="noStrike" cap="none" normalizeH="0" baseline="0" dirty="0">
                <a:ln>
                  <a:noFill/>
                </a:ln>
                <a:solidFill>
                  <a:schemeClr val="tx1">
                    <a:lumMod val="65000"/>
                    <a:lumOff val="35000"/>
                  </a:schemeClr>
                </a:solidFill>
                <a:effectLst/>
                <a:latin typeface="Arial Narrow" panose="020B0606020202030204" pitchFamily="34" charset="0"/>
              </a:rPr>
              <a:t> = creatinine clearance.</a:t>
            </a:r>
          </a:p>
        </p:txBody>
      </p:sp>
    </p:spTree>
    <p:extLst>
      <p:ext uri="{BB962C8B-B14F-4D97-AF65-F5344CB8AC3E}">
        <p14:creationId xmlns:p14="http://schemas.microsoft.com/office/powerpoint/2010/main" val="2276452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4</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14" name="Picture 13" descr="Clinical-conandrum-Logo-2019_dec.png">
            <a:extLst>
              <a:ext uri="{FF2B5EF4-FFF2-40B4-BE49-F238E27FC236}">
                <a16:creationId xmlns:a16="http://schemas.microsoft.com/office/drawing/2014/main" id="{1639EA02-B2AE-40D8-BA9F-6B39715872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2528" y="43086"/>
            <a:ext cx="2435894" cy="959496"/>
          </a:xfrm>
          <a:prstGeom prst="rect">
            <a:avLst/>
          </a:prstGeom>
        </p:spPr>
      </p:pic>
      <p:pic>
        <p:nvPicPr>
          <p:cNvPr id="13" name="Picture 12" descr="A person wearing a suit and tie&#10;&#10;Description automatically generated">
            <a:extLst>
              <a:ext uri="{FF2B5EF4-FFF2-40B4-BE49-F238E27FC236}">
                <a16:creationId xmlns:a16="http://schemas.microsoft.com/office/drawing/2014/main" id="{D0DAF254-6AD7-4B0B-B912-3871D5B308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78" y="1635922"/>
            <a:ext cx="3577631" cy="5366446"/>
          </a:xfrm>
          <a:prstGeom prst="rect">
            <a:avLst/>
          </a:prstGeom>
        </p:spPr>
      </p:pic>
      <p:sp>
        <p:nvSpPr>
          <p:cNvPr id="16" name="TextBox 15">
            <a:extLst>
              <a:ext uri="{FF2B5EF4-FFF2-40B4-BE49-F238E27FC236}">
                <a16:creationId xmlns:a16="http://schemas.microsoft.com/office/drawing/2014/main" id="{37801E81-37CD-4228-9C19-7EC705AA36E6}"/>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Melvin</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70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3" name="Picture 2">
            <a:extLst>
              <a:ext uri="{FF2B5EF4-FFF2-40B4-BE49-F238E27FC236}">
                <a16:creationId xmlns:a16="http://schemas.microsoft.com/office/drawing/2014/main" id="{0FD20E43-9942-4DB6-B215-38DBBD3C5A1D}"/>
              </a:ext>
            </a:extLst>
          </p:cNvPr>
          <p:cNvPicPr>
            <a:picLocks noChangeAspect="1"/>
          </p:cNvPicPr>
          <p:nvPr/>
        </p:nvPicPr>
        <p:blipFill>
          <a:blip r:embed="rId7"/>
          <a:stretch>
            <a:fillRect/>
          </a:stretch>
        </p:blipFill>
        <p:spPr>
          <a:xfrm>
            <a:off x="3195263" y="-8843"/>
            <a:ext cx="5955087" cy="2385695"/>
          </a:xfrm>
          <a:prstGeom prst="rect">
            <a:avLst/>
          </a:prstGeom>
        </p:spPr>
      </p:pic>
      <p:pic>
        <p:nvPicPr>
          <p:cNvPr id="9" name="Picture 8">
            <a:extLst>
              <a:ext uri="{FF2B5EF4-FFF2-40B4-BE49-F238E27FC236}">
                <a16:creationId xmlns:a16="http://schemas.microsoft.com/office/drawing/2014/main" id="{0BA90494-C79C-4309-94D4-F9312A9A1231}"/>
              </a:ext>
            </a:extLst>
          </p:cNvPr>
          <p:cNvPicPr>
            <a:picLocks noChangeAspect="1"/>
          </p:cNvPicPr>
          <p:nvPr/>
        </p:nvPicPr>
        <p:blipFill>
          <a:blip r:embed="rId8"/>
          <a:stretch>
            <a:fillRect/>
          </a:stretch>
        </p:blipFill>
        <p:spPr>
          <a:xfrm>
            <a:off x="3178675" y="2491084"/>
            <a:ext cx="6346304" cy="2025677"/>
          </a:xfrm>
          <a:prstGeom prst="rect">
            <a:avLst/>
          </a:prstGeom>
        </p:spPr>
      </p:pic>
      <p:pic>
        <p:nvPicPr>
          <p:cNvPr id="10" name="Picture 9">
            <a:extLst>
              <a:ext uri="{FF2B5EF4-FFF2-40B4-BE49-F238E27FC236}">
                <a16:creationId xmlns:a16="http://schemas.microsoft.com/office/drawing/2014/main" id="{3EF653A8-497C-4F9F-B6F0-70C948FB8388}"/>
              </a:ext>
            </a:extLst>
          </p:cNvPr>
          <p:cNvPicPr>
            <a:picLocks noChangeAspect="1"/>
          </p:cNvPicPr>
          <p:nvPr/>
        </p:nvPicPr>
        <p:blipFill>
          <a:blip r:embed="rId9"/>
          <a:stretch>
            <a:fillRect/>
          </a:stretch>
        </p:blipFill>
        <p:spPr>
          <a:xfrm>
            <a:off x="3178674" y="4553512"/>
            <a:ext cx="6346303" cy="2313310"/>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242539" y="2248006"/>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751682" y="3090315"/>
            <a:ext cx="7381301" cy="1200329"/>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What about End Stage Renal Disease?</a:t>
            </a:r>
          </a:p>
          <a:p>
            <a:pPr algn="ctr">
              <a:defRPr/>
            </a:pPr>
            <a:r>
              <a:rPr lang="en-US" sz="3600" b="1" dirty="0" err="1">
                <a:solidFill>
                  <a:srgbClr val="DCF4F8"/>
                </a:solidFill>
                <a:latin typeface="Arial Narrow" panose="020B0606020202030204" pitchFamily="34" charset="0"/>
              </a:rPr>
              <a:t>CrCl</a:t>
            </a:r>
            <a:r>
              <a:rPr lang="en-US" sz="3600" b="1" dirty="0">
                <a:solidFill>
                  <a:srgbClr val="DCF4F8"/>
                </a:solidFill>
                <a:latin typeface="Arial Narrow" panose="020B0606020202030204" pitchFamily="34" charset="0"/>
              </a:rPr>
              <a:t> &lt; 15 ml/min</a:t>
            </a:r>
            <a:endParaRPr kumimoji="0" lang="en-CA" sz="40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pic>
        <p:nvPicPr>
          <p:cNvPr id="13" name="Picture 4" descr="Related image">
            <a:extLst>
              <a:ext uri="{FF2B5EF4-FFF2-40B4-BE49-F238E27FC236}">
                <a16:creationId xmlns:a16="http://schemas.microsoft.com/office/drawing/2014/main" id="{CAA49275-49DE-486F-8403-103CE21396EE}"/>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38894" y="2542546"/>
            <a:ext cx="985369" cy="98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387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14108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6367" y="112396"/>
            <a:ext cx="2111195" cy="831598"/>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3943" y="236108"/>
            <a:ext cx="6404128"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Warfarin Use in ESRD*</a:t>
            </a:r>
            <a:endParaRPr kumimoji="0" lang="en-CA" sz="40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375671"/>
            <a:ext cx="4341263" cy="246221"/>
          </a:xfrm>
          <a:prstGeom prst="rect">
            <a:avLst/>
          </a:prstGeom>
          <a:noFill/>
          <a:ln w="9525">
            <a:noFill/>
            <a:miter lim="800000"/>
            <a:headEnd/>
            <a:tailEnd/>
          </a:ln>
        </p:spPr>
        <p:txBody>
          <a:bodyPr wrap="square">
            <a:spAutoFit/>
          </a:bodyPr>
          <a:lstStyle/>
          <a:p>
            <a:pPr lvl="0">
              <a:defRPr/>
            </a:pPr>
            <a:r>
              <a:rPr lang="en-CA" altLang="en-US" sz="1000" dirty="0">
                <a:solidFill>
                  <a:prstClr val="white"/>
                </a:solidFill>
                <a:latin typeface="Arial Narrow" panose="020B0606020202030204" pitchFamily="34" charset="0"/>
                <a:cs typeface="Lato"/>
              </a:rPr>
              <a:t>Am Heart J 2017; 184:37-46.</a:t>
            </a:r>
          </a:p>
        </p:txBody>
      </p:sp>
      <p:pic>
        <p:nvPicPr>
          <p:cNvPr id="3" name="Picture 2">
            <a:extLst>
              <a:ext uri="{FF2B5EF4-FFF2-40B4-BE49-F238E27FC236}">
                <a16:creationId xmlns:a16="http://schemas.microsoft.com/office/drawing/2014/main" id="{5EB623D6-E269-44BE-9585-EAA620D0C036}"/>
              </a:ext>
            </a:extLst>
          </p:cNvPr>
          <p:cNvPicPr>
            <a:picLocks noChangeAspect="1"/>
          </p:cNvPicPr>
          <p:nvPr/>
        </p:nvPicPr>
        <p:blipFill>
          <a:blip r:embed="rId6"/>
          <a:stretch>
            <a:fillRect/>
          </a:stretch>
        </p:blipFill>
        <p:spPr>
          <a:xfrm>
            <a:off x="4802119" y="1706229"/>
            <a:ext cx="4294423" cy="3380968"/>
          </a:xfrm>
          <a:prstGeom prst="rect">
            <a:avLst/>
          </a:prstGeom>
        </p:spPr>
      </p:pic>
      <p:sp>
        <p:nvSpPr>
          <p:cNvPr id="10" name="TextBox 9">
            <a:extLst>
              <a:ext uri="{FF2B5EF4-FFF2-40B4-BE49-F238E27FC236}">
                <a16:creationId xmlns:a16="http://schemas.microsoft.com/office/drawing/2014/main" id="{8A1E7C03-062D-4128-BC47-FA17E8A97092}"/>
              </a:ext>
            </a:extLst>
          </p:cNvPr>
          <p:cNvSpPr txBox="1"/>
          <p:nvPr/>
        </p:nvSpPr>
        <p:spPr>
          <a:xfrm>
            <a:off x="4802119" y="5134601"/>
            <a:ext cx="4237436" cy="707886"/>
          </a:xfrm>
          <a:prstGeom prst="rect">
            <a:avLst/>
          </a:prstGeom>
          <a:noFill/>
        </p:spPr>
        <p:txBody>
          <a:bodyPr wrap="square" rtlCol="0">
            <a:spAutoFit/>
          </a:bodyPr>
          <a:lstStyle/>
          <a:p>
            <a:pPr algn="ctr" defTabSz="914400"/>
            <a:r>
              <a:rPr lang="en-US" sz="2000" b="1" dirty="0">
                <a:solidFill>
                  <a:prstClr val="black"/>
                </a:solidFill>
                <a:latin typeface="Arial Narrow" panose="020B0606020202030204" pitchFamily="34" charset="0"/>
              </a:rPr>
              <a:t>Compared to 64% </a:t>
            </a:r>
            <a:r>
              <a:rPr lang="en-US" sz="2000" b="1" dirty="0">
                <a:solidFill>
                  <a:srgbClr val="0070C0"/>
                </a:solidFill>
                <a:latin typeface="Lato" panose="020F0502020204030203" pitchFamily="34" charset="0"/>
                <a:ea typeface="Lato" panose="020F0502020204030203" pitchFamily="34" charset="0"/>
                <a:cs typeface="Lato" panose="020F0502020204030203" pitchFamily="34" charset="0"/>
              </a:rPr>
              <a:t>↓</a:t>
            </a:r>
            <a:r>
              <a:rPr lang="en-US" sz="2000" b="1" dirty="0">
                <a:solidFill>
                  <a:prstClr val="black"/>
                </a:solidFill>
                <a:latin typeface="Arial Narrow" panose="020B0606020202030204" pitchFamily="34" charset="0"/>
              </a:rPr>
              <a:t> ischemic stroke </a:t>
            </a:r>
          </a:p>
          <a:p>
            <a:pPr algn="ctr" defTabSz="914400"/>
            <a:r>
              <a:rPr lang="en-US" sz="2000" b="1" dirty="0">
                <a:solidFill>
                  <a:prstClr val="black"/>
                </a:solidFill>
                <a:latin typeface="Arial Narrow" panose="020B0606020202030204" pitchFamily="34" charset="0"/>
              </a:rPr>
              <a:t>in Non-ESRD patients</a:t>
            </a:r>
          </a:p>
        </p:txBody>
      </p:sp>
      <p:pic>
        <p:nvPicPr>
          <p:cNvPr id="4" name="Picture 3">
            <a:extLst>
              <a:ext uri="{FF2B5EF4-FFF2-40B4-BE49-F238E27FC236}">
                <a16:creationId xmlns:a16="http://schemas.microsoft.com/office/drawing/2014/main" id="{71A81457-6637-4F5A-A5E3-5D7802FB3D10}"/>
              </a:ext>
            </a:extLst>
          </p:cNvPr>
          <p:cNvPicPr>
            <a:picLocks noChangeAspect="1"/>
          </p:cNvPicPr>
          <p:nvPr/>
        </p:nvPicPr>
        <p:blipFill>
          <a:blip r:embed="rId7"/>
          <a:stretch>
            <a:fillRect/>
          </a:stretch>
        </p:blipFill>
        <p:spPr>
          <a:xfrm>
            <a:off x="164210" y="1849302"/>
            <a:ext cx="4407790" cy="2962913"/>
          </a:xfrm>
          <a:prstGeom prst="rect">
            <a:avLst/>
          </a:prstGeom>
        </p:spPr>
      </p:pic>
      <p:sp>
        <p:nvSpPr>
          <p:cNvPr id="12" name="TextBox 11">
            <a:extLst>
              <a:ext uri="{FF2B5EF4-FFF2-40B4-BE49-F238E27FC236}">
                <a16:creationId xmlns:a16="http://schemas.microsoft.com/office/drawing/2014/main" id="{9FB73770-70C7-4B3C-9664-A1CACAB3001A}"/>
              </a:ext>
            </a:extLst>
          </p:cNvPr>
          <p:cNvSpPr txBox="1"/>
          <p:nvPr/>
        </p:nvSpPr>
        <p:spPr>
          <a:xfrm>
            <a:off x="104445" y="5133048"/>
            <a:ext cx="4428056" cy="400110"/>
          </a:xfrm>
          <a:prstGeom prst="rect">
            <a:avLst/>
          </a:prstGeom>
          <a:noFill/>
        </p:spPr>
        <p:txBody>
          <a:bodyPr wrap="square" rtlCol="0">
            <a:spAutoFit/>
          </a:bodyPr>
          <a:lstStyle/>
          <a:p>
            <a:pPr algn="ctr"/>
            <a:r>
              <a:rPr lang="en-US" sz="2000" b="1" kern="0" dirty="0">
                <a:solidFill>
                  <a:prstClr val="black"/>
                </a:solidFill>
                <a:latin typeface="Arial Narrow" panose="020B0606020202030204" pitchFamily="34" charset="0"/>
              </a:rPr>
              <a:t>26% </a:t>
            </a:r>
            <a:r>
              <a:rPr lang="en-US" sz="2000" b="1" kern="0" dirty="0">
                <a:solidFill>
                  <a:srgbClr val="0070C0"/>
                </a:solidFill>
                <a:latin typeface="Lato" panose="020F0502020204030203" pitchFamily="34" charset="0"/>
                <a:ea typeface="Lato" panose="020F0502020204030203" pitchFamily="34" charset="0"/>
                <a:cs typeface="Lato" panose="020F0502020204030203" pitchFamily="34" charset="0"/>
              </a:rPr>
              <a:t>↓</a:t>
            </a:r>
            <a:r>
              <a:rPr lang="en-US" sz="2000" b="1" kern="0" dirty="0">
                <a:solidFill>
                  <a:prstClr val="black"/>
                </a:solidFill>
                <a:latin typeface="Arial Narrow" panose="020B0606020202030204" pitchFamily="34" charset="0"/>
              </a:rPr>
              <a:t> ischemic stroke</a:t>
            </a:r>
          </a:p>
        </p:txBody>
      </p:sp>
      <p:pic>
        <p:nvPicPr>
          <p:cNvPr id="5" name="Picture 4">
            <a:extLst>
              <a:ext uri="{FF2B5EF4-FFF2-40B4-BE49-F238E27FC236}">
                <a16:creationId xmlns:a16="http://schemas.microsoft.com/office/drawing/2014/main" id="{6926FF5E-D040-4A20-8341-83334CA39DFF}"/>
              </a:ext>
            </a:extLst>
          </p:cNvPr>
          <p:cNvPicPr>
            <a:picLocks noChangeAspect="1"/>
          </p:cNvPicPr>
          <p:nvPr/>
        </p:nvPicPr>
        <p:blipFill>
          <a:blip r:embed="rId8"/>
          <a:stretch>
            <a:fillRect/>
          </a:stretch>
        </p:blipFill>
        <p:spPr>
          <a:xfrm>
            <a:off x="4753696" y="1832029"/>
            <a:ext cx="4285859" cy="2993395"/>
          </a:xfrm>
          <a:prstGeom prst="rect">
            <a:avLst/>
          </a:prstGeom>
        </p:spPr>
      </p:pic>
      <p:sp>
        <p:nvSpPr>
          <p:cNvPr id="15" name="TextBox 14">
            <a:extLst>
              <a:ext uri="{FF2B5EF4-FFF2-40B4-BE49-F238E27FC236}">
                <a16:creationId xmlns:a16="http://schemas.microsoft.com/office/drawing/2014/main" id="{07325F1E-8248-4B8A-9EAF-BF540C5779DB}"/>
              </a:ext>
            </a:extLst>
          </p:cNvPr>
          <p:cNvSpPr txBox="1"/>
          <p:nvPr/>
        </p:nvSpPr>
        <p:spPr>
          <a:xfrm>
            <a:off x="4487917" y="5150525"/>
            <a:ext cx="4490591" cy="400110"/>
          </a:xfrm>
          <a:prstGeom prst="rect">
            <a:avLst/>
          </a:prstGeom>
          <a:noFill/>
        </p:spPr>
        <p:txBody>
          <a:bodyPr wrap="square" rtlCol="0">
            <a:spAutoFit/>
          </a:bodyPr>
          <a:lstStyle/>
          <a:p>
            <a:pPr algn="ctr" defTabSz="914400"/>
            <a:r>
              <a:rPr lang="en-US" sz="2000" b="1" kern="0" dirty="0">
                <a:solidFill>
                  <a:prstClr val="black"/>
                </a:solidFill>
                <a:latin typeface="Arial Narrow" panose="020B0606020202030204" pitchFamily="34" charset="0"/>
              </a:rPr>
              <a:t>21% </a:t>
            </a:r>
            <a:r>
              <a:rPr lang="en-US" sz="2000" b="1" kern="0" dirty="0">
                <a:solidFill>
                  <a:srgbClr val="FF8B8B"/>
                </a:solidFill>
                <a:latin typeface="Lato" panose="020F0502020204030203" pitchFamily="34" charset="0"/>
                <a:ea typeface="Lato" panose="020F0502020204030203" pitchFamily="34" charset="0"/>
                <a:cs typeface="Lato" panose="020F0502020204030203" pitchFamily="34" charset="0"/>
              </a:rPr>
              <a:t>↑</a:t>
            </a:r>
            <a:r>
              <a:rPr lang="en-US" sz="2000" b="1" kern="0" dirty="0">
                <a:solidFill>
                  <a:prstClr val="black"/>
                </a:solidFill>
                <a:latin typeface="Arial Narrow" panose="020B0606020202030204" pitchFamily="34" charset="0"/>
              </a:rPr>
              <a:t> major bleeding</a:t>
            </a:r>
          </a:p>
        </p:txBody>
      </p:sp>
      <p:pic>
        <p:nvPicPr>
          <p:cNvPr id="6" name="Picture 5">
            <a:extLst>
              <a:ext uri="{FF2B5EF4-FFF2-40B4-BE49-F238E27FC236}">
                <a16:creationId xmlns:a16="http://schemas.microsoft.com/office/drawing/2014/main" id="{3B0BC48A-3C8F-4BA9-8EF7-4A9E581D2069}"/>
              </a:ext>
            </a:extLst>
          </p:cNvPr>
          <p:cNvPicPr>
            <a:picLocks noChangeAspect="1"/>
          </p:cNvPicPr>
          <p:nvPr/>
        </p:nvPicPr>
        <p:blipFill>
          <a:blip r:embed="rId9"/>
          <a:stretch>
            <a:fillRect/>
          </a:stretch>
        </p:blipFill>
        <p:spPr>
          <a:xfrm>
            <a:off x="4695434" y="1856256"/>
            <a:ext cx="4462659" cy="1889924"/>
          </a:xfrm>
          <a:prstGeom prst="rect">
            <a:avLst/>
          </a:prstGeom>
        </p:spPr>
      </p:pic>
      <p:sp>
        <p:nvSpPr>
          <p:cNvPr id="17" name="TextBox 16">
            <a:extLst>
              <a:ext uri="{FF2B5EF4-FFF2-40B4-BE49-F238E27FC236}">
                <a16:creationId xmlns:a16="http://schemas.microsoft.com/office/drawing/2014/main" id="{02CDC208-B8D0-4AE9-AF25-52A426363248}"/>
              </a:ext>
            </a:extLst>
          </p:cNvPr>
          <p:cNvSpPr txBox="1"/>
          <p:nvPr/>
        </p:nvSpPr>
        <p:spPr>
          <a:xfrm>
            <a:off x="4753696" y="5163734"/>
            <a:ext cx="422481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rPr>
              <a:t>93% </a:t>
            </a:r>
            <a:r>
              <a:rPr kumimoji="0" lang="en-US" sz="2000" b="1" i="0" u="none" strike="noStrike" kern="0" cap="none" spc="0" normalizeH="0" baseline="0" noProof="0" dirty="0">
                <a:ln>
                  <a:noFill/>
                </a:ln>
                <a:solidFill>
                  <a:srgbClr val="FF8B8B"/>
                </a:solidFill>
                <a:effectLst/>
                <a:uLnTx/>
                <a:uFillTx/>
                <a:latin typeface="Lato" panose="020F0502020204030203" pitchFamily="34" charset="0"/>
                <a:ea typeface="Lato" panose="020F0502020204030203" pitchFamily="34" charset="0"/>
                <a:cs typeface="Lato" panose="020F0502020204030203" pitchFamily="34" charset="0"/>
              </a:rPr>
              <a:t>↑</a:t>
            </a:r>
            <a:r>
              <a:rPr kumimoji="0" lang="en-US" sz="20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rPr>
              <a:t> intracranial hemorrhage</a:t>
            </a:r>
          </a:p>
        </p:txBody>
      </p:sp>
    </p:spTree>
    <p:extLst>
      <p:ext uri="{BB962C8B-B14F-4D97-AF65-F5344CB8AC3E}">
        <p14:creationId xmlns:p14="http://schemas.microsoft.com/office/powerpoint/2010/main" val="149143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5" grpId="0"/>
      <p:bldP spid="15" grpId="1"/>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7" name="Picture 26" descr="Clinical-conandrum-Logo-2019_dec.png">
            <a:extLst>
              <a:ext uri="{FF2B5EF4-FFF2-40B4-BE49-F238E27FC236}">
                <a16:creationId xmlns:a16="http://schemas.microsoft.com/office/drawing/2014/main" id="{E9B7FF74-EC7B-49FA-9758-A4BFF0F06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679" y="230630"/>
            <a:ext cx="2435894" cy="959496"/>
          </a:xfrm>
          <a:prstGeom prst="rect">
            <a:avLst/>
          </a:prstGeom>
        </p:spPr>
      </p:pic>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Key Messages</a:t>
            </a:r>
          </a:p>
        </p:txBody>
      </p:sp>
      <p:sp>
        <p:nvSpPr>
          <p:cNvPr id="29" name="TextBox 28">
            <a:extLst>
              <a:ext uri="{FF2B5EF4-FFF2-40B4-BE49-F238E27FC236}">
                <a16:creationId xmlns:a16="http://schemas.microsoft.com/office/drawing/2014/main" id="{667D58FC-898D-48CD-B444-6272D9CFC076}"/>
              </a:ext>
            </a:extLst>
          </p:cNvPr>
          <p:cNvSpPr txBox="1"/>
          <p:nvPr/>
        </p:nvSpPr>
        <p:spPr>
          <a:xfrm>
            <a:off x="1327249" y="1476786"/>
            <a:ext cx="7816751" cy="4832092"/>
          </a:xfrm>
          <a:prstGeom prst="rect">
            <a:avLst/>
          </a:prstGeom>
          <a:noFill/>
        </p:spPr>
        <p:txBody>
          <a:bodyPr wrap="square" rtlCol="0">
            <a:spAutoFit/>
          </a:bodyPr>
          <a:lstStyle/>
          <a:p>
            <a:pPr marL="285750" lvl="0" indent="-285750" defTabSz="914400">
              <a:buFont typeface="Wingdings" panose="05000000000000000000" pitchFamily="2" charset="2"/>
              <a:buChar char="§"/>
              <a:defRPr/>
            </a:pPr>
            <a:r>
              <a:rPr lang="en-CA" sz="2200" b="1" dirty="0">
                <a:solidFill>
                  <a:prstClr val="black">
                    <a:lumMod val="85000"/>
                    <a:lumOff val="15000"/>
                  </a:prstClr>
                </a:solidFill>
                <a:latin typeface="Arial Narrow" panose="020B0606020202030204" pitchFamily="34" charset="0"/>
                <a:cs typeface="Candara"/>
              </a:rPr>
              <a:t>Appropriate anticoagulation treatment should be started in the vast majority of AF patients as per the CCS guidelines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200"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a:p>
            <a:pPr marL="285750" lvl="0" indent="-285750" defTabSz="914400">
              <a:buFont typeface="Wingdings" panose="05000000000000000000" pitchFamily="2" charset="2"/>
              <a:buChar char="§"/>
              <a:defRPr/>
            </a:pPr>
            <a:r>
              <a:rPr lang="en-CA" sz="2200" b="1" dirty="0">
                <a:solidFill>
                  <a:prstClr val="black"/>
                </a:solidFill>
                <a:latin typeface="Arial Narrow" panose="020B0606020202030204" pitchFamily="34" charset="0"/>
                <a:cs typeface="Candara"/>
              </a:rPr>
              <a:t>DOACs offer several advantages over warfarin, and should generally be used in preference to warfarin for SPAF for eGFR &gt; 30 ml/min/1.73m</a:t>
            </a:r>
            <a:r>
              <a:rPr lang="en-CA" sz="2200" b="1" baseline="30000" dirty="0">
                <a:solidFill>
                  <a:prstClr val="black"/>
                </a:solidFill>
                <a:latin typeface="Arial Narrow" panose="020B0606020202030204" pitchFamily="34" charset="0"/>
                <a:cs typeface="Candara"/>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200"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a:p>
            <a:pPr marL="285750" lvl="0" indent="-285750" defTabSz="914400">
              <a:buFont typeface="Wingdings" panose="05000000000000000000" pitchFamily="2" charset="2"/>
              <a:buChar char="§"/>
              <a:defRPr/>
            </a:pPr>
            <a:r>
              <a:rPr lang="en-CA" sz="2200" b="1" dirty="0">
                <a:solidFill>
                  <a:prstClr val="black">
                    <a:lumMod val="85000"/>
                    <a:lumOff val="15000"/>
                  </a:prstClr>
                </a:solidFill>
                <a:latin typeface="Arial Narrow" panose="020B0606020202030204" pitchFamily="34" charset="0"/>
                <a:cs typeface="Candara"/>
              </a:rPr>
              <a:t>DOACs with low renal clearance such as apixaban or rivaroxaban can be considered for SPAF in patients with an eGFR 15-30 ml/min/1.73m</a:t>
            </a:r>
            <a:r>
              <a:rPr lang="en-CA" sz="2200" b="1" baseline="30000" dirty="0">
                <a:solidFill>
                  <a:prstClr val="black">
                    <a:lumMod val="85000"/>
                    <a:lumOff val="15000"/>
                  </a:prstClr>
                </a:solidFill>
                <a:latin typeface="Arial Narrow" panose="020B0606020202030204" pitchFamily="34" charset="0"/>
                <a:cs typeface="Candara"/>
              </a:rPr>
              <a:t>2</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CA" sz="2200"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a:p>
            <a:pPr marL="285750" lvl="0" indent="-285750" defTabSz="914400">
              <a:buFont typeface="Wingdings" panose="05000000000000000000" pitchFamily="2" charset="2"/>
              <a:buChar char="§"/>
              <a:defRPr/>
            </a:pPr>
            <a:r>
              <a:rPr lang="en-CA" sz="2200" b="1" dirty="0">
                <a:solidFill>
                  <a:prstClr val="black">
                    <a:lumMod val="85000"/>
                    <a:lumOff val="15000"/>
                  </a:prstClr>
                </a:solidFill>
                <a:latin typeface="Arial Narrow" panose="020B0606020202030204" pitchFamily="34" charset="0"/>
                <a:cs typeface="Candara"/>
              </a:rPr>
              <a:t>In patients with CKD, eGFRs should be followed closely and other patient characteristics and co-morbidities (age, </a:t>
            </a:r>
            <a:r>
              <a:rPr lang="en-CA" sz="2200" b="1" dirty="0" err="1">
                <a:solidFill>
                  <a:prstClr val="black">
                    <a:lumMod val="85000"/>
                    <a:lumOff val="15000"/>
                  </a:prstClr>
                </a:solidFill>
                <a:latin typeface="Arial Narrow" panose="020B0606020202030204" pitchFamily="34" charset="0"/>
                <a:cs typeface="Candara"/>
              </a:rPr>
              <a:t>etc</a:t>
            </a:r>
            <a:r>
              <a:rPr lang="en-CA" sz="2200" b="1" dirty="0">
                <a:solidFill>
                  <a:prstClr val="black">
                    <a:lumMod val="85000"/>
                    <a:lumOff val="15000"/>
                  </a:prstClr>
                </a:solidFill>
                <a:latin typeface="Arial Narrow" panose="020B0606020202030204" pitchFamily="34" charset="0"/>
                <a:cs typeface="Candara"/>
              </a:rPr>
              <a:t>…) should be considered when selecting and dosing DOACs</a:t>
            </a: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Tree>
    <p:extLst>
      <p:ext uri="{BB962C8B-B14F-4D97-AF65-F5344CB8AC3E}">
        <p14:creationId xmlns:p14="http://schemas.microsoft.com/office/powerpoint/2010/main" val="159856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40000"/>
                <a:satMod val="350000"/>
              </a:schemeClr>
            </a:gs>
            <a:gs pos="40000">
              <a:schemeClr val="bg2">
                <a:tint val="45000"/>
                <a:shade val="99000"/>
                <a:satMod val="350000"/>
              </a:schemeClr>
            </a:gs>
            <a:gs pos="100000">
              <a:srgbClr val="19325C"/>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DE7983-121C-4C98-ADC9-955B83D00D01}"/>
              </a:ext>
            </a:extLst>
          </p:cNvPr>
          <p:cNvSpPr/>
          <p:nvPr/>
        </p:nvSpPr>
        <p:spPr>
          <a:xfrm>
            <a:off x="121769" y="3018103"/>
            <a:ext cx="5097928"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Backup Slides</a:t>
            </a:r>
            <a:endParaRPr kumimoji="0" lang="en-US" sz="6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pic>
        <p:nvPicPr>
          <p:cNvPr id="6" name="Picture 5" descr="Clinical-conandrum-Logo-2019_dec.png">
            <a:extLst>
              <a:ext uri="{FF2B5EF4-FFF2-40B4-BE49-F238E27FC236}">
                <a16:creationId xmlns:a16="http://schemas.microsoft.com/office/drawing/2014/main" id="{8AEB5939-7141-4DF7-ACF0-F0CA30B3F8AE}"/>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499239" y="5920230"/>
            <a:ext cx="1390761" cy="547819"/>
          </a:xfrm>
          <a:prstGeom prst="rect">
            <a:avLst/>
          </a:prstGeom>
        </p:spPr>
      </p:pic>
    </p:spTree>
    <p:extLst>
      <p:ext uri="{BB962C8B-B14F-4D97-AF65-F5344CB8AC3E}">
        <p14:creationId xmlns:p14="http://schemas.microsoft.com/office/powerpoint/2010/main" val="1255605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41651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71905"/>
            <a:ext cx="6404128"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Patients with Impaired Renal Function and Major Bleeding: </a:t>
            </a:r>
            <a:r>
              <a:rPr lang="en-CA" sz="3200" b="1" dirty="0">
                <a:solidFill>
                  <a:srgbClr val="356AC1"/>
                </a:solidFill>
                <a:latin typeface="Arial Narrow" panose="020B0606020202030204" pitchFamily="34" charset="0"/>
                <a:cs typeface="Aharoni" panose="02010803020104030203" pitchFamily="2" charset="-79"/>
              </a:rPr>
              <a:t>ARISTOTLE</a:t>
            </a:r>
            <a:endParaRPr kumimoji="0" lang="en-CA" sz="3200" b="1" i="0" u="none" strike="noStrike" kern="1200" cap="none" spc="0" normalizeH="0" baseline="0" noProof="0" dirty="0">
              <a:ln>
                <a:noFill/>
              </a:ln>
              <a:solidFill>
                <a:srgbClr val="356AC1"/>
              </a:solidFill>
              <a:effectLst/>
              <a:uLnTx/>
              <a:uFillTx/>
              <a:latin typeface="Arial Narrow" panose="020B0606020202030204" pitchFamily="34" charset="0"/>
              <a:cs typeface="Aharoni" panose="02010803020104030203" pitchFamily="2" charset="-79"/>
            </a:endParaRP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375671"/>
            <a:ext cx="4341263" cy="246221"/>
          </a:xfrm>
          <a:prstGeom prst="rect">
            <a:avLst/>
          </a:prstGeom>
          <a:noFill/>
          <a:ln w="9525">
            <a:noFill/>
            <a:miter lim="800000"/>
            <a:headEnd/>
            <a:tailEnd/>
          </a:ln>
        </p:spPr>
        <p:txBody>
          <a:bodyPr wrap="square">
            <a:spAutoFit/>
          </a:bodyPr>
          <a:lstStyle/>
          <a:p>
            <a:pPr lvl="0">
              <a:defRPr/>
            </a:pPr>
            <a:r>
              <a:rPr lang="da-DK" altLang="en-US" sz="1000" dirty="0">
                <a:solidFill>
                  <a:prstClr val="white"/>
                </a:solidFill>
                <a:latin typeface="Arial Narrow" panose="020B0606020202030204" pitchFamily="34" charset="0"/>
                <a:cs typeface="Lato"/>
              </a:rPr>
              <a:t>Hohnloser et al. Eur Heart J 2012; 33:2821-30.</a:t>
            </a:r>
          </a:p>
        </p:txBody>
      </p:sp>
      <p:pic>
        <p:nvPicPr>
          <p:cNvPr id="2" name="Picture 1">
            <a:extLst>
              <a:ext uri="{FF2B5EF4-FFF2-40B4-BE49-F238E27FC236}">
                <a16:creationId xmlns:a16="http://schemas.microsoft.com/office/drawing/2014/main" id="{27D34E66-A52C-4FA4-95B1-C9EC23808514}"/>
              </a:ext>
            </a:extLst>
          </p:cNvPr>
          <p:cNvPicPr>
            <a:picLocks noChangeAspect="1"/>
          </p:cNvPicPr>
          <p:nvPr/>
        </p:nvPicPr>
        <p:blipFill>
          <a:blip r:embed="rId6"/>
          <a:stretch>
            <a:fillRect/>
          </a:stretch>
        </p:blipFill>
        <p:spPr>
          <a:xfrm>
            <a:off x="337961" y="1570903"/>
            <a:ext cx="8468078" cy="4615072"/>
          </a:xfrm>
          <a:prstGeom prst="rect">
            <a:avLst/>
          </a:prstGeom>
        </p:spPr>
      </p:pic>
    </p:spTree>
    <p:extLst>
      <p:ext uri="{BB962C8B-B14F-4D97-AF65-F5344CB8AC3E}">
        <p14:creationId xmlns:p14="http://schemas.microsoft.com/office/powerpoint/2010/main" val="3168797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41651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71905"/>
            <a:ext cx="6404128"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Pharmacokinetics of Nonvitamin K-Dependent Oral Anticoagulant Agents </a:t>
            </a:r>
            <a:endParaRPr kumimoji="0" lang="en-CA" sz="3200" b="1" i="0" u="none" strike="noStrike" kern="1200" cap="none" spc="0" normalizeH="0" baseline="0" noProof="0" dirty="0">
              <a:ln>
                <a:noFill/>
              </a:ln>
              <a:solidFill>
                <a:srgbClr val="356AC1"/>
              </a:solidFill>
              <a:effectLst/>
              <a:uLnTx/>
              <a:uFillTx/>
              <a:latin typeface="Arial Narrow" panose="020B0606020202030204" pitchFamily="34" charset="0"/>
              <a:cs typeface="Aharoni" panose="02010803020104030203" pitchFamily="2" charset="-79"/>
            </a:endParaRP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375671"/>
            <a:ext cx="4341263" cy="246221"/>
          </a:xfrm>
          <a:prstGeom prst="rect">
            <a:avLst/>
          </a:prstGeom>
          <a:noFill/>
          <a:ln w="9525">
            <a:noFill/>
            <a:miter lim="800000"/>
            <a:headEnd/>
            <a:tailEnd/>
          </a:ln>
        </p:spPr>
        <p:txBody>
          <a:bodyPr wrap="square">
            <a:spAutoFit/>
          </a:bodyPr>
          <a:lstStyle/>
          <a:p>
            <a:pPr lvl="0">
              <a:defRPr/>
            </a:pPr>
            <a:r>
              <a:rPr lang="en-CA" altLang="en-US" sz="1000" dirty="0">
                <a:solidFill>
                  <a:prstClr val="white"/>
                </a:solidFill>
                <a:latin typeface="Arial Narrow" panose="020B0606020202030204" pitchFamily="34" charset="0"/>
                <a:cs typeface="Lato"/>
              </a:rPr>
              <a:t>Chan J Am Coll </a:t>
            </a:r>
            <a:r>
              <a:rPr lang="en-CA" altLang="en-US" sz="1000" dirty="0" err="1">
                <a:solidFill>
                  <a:prstClr val="white"/>
                </a:solidFill>
                <a:latin typeface="Arial Narrow" panose="020B0606020202030204" pitchFamily="34" charset="0"/>
                <a:cs typeface="Lato"/>
              </a:rPr>
              <a:t>Cardiol</a:t>
            </a:r>
            <a:r>
              <a:rPr lang="en-CA" altLang="en-US" sz="1000" dirty="0">
                <a:solidFill>
                  <a:prstClr val="white"/>
                </a:solidFill>
                <a:latin typeface="Arial Narrow" panose="020B0606020202030204" pitchFamily="34" charset="0"/>
                <a:cs typeface="Lato"/>
              </a:rPr>
              <a:t> 2016;67:2888-99</a:t>
            </a:r>
          </a:p>
        </p:txBody>
      </p:sp>
      <p:pic>
        <p:nvPicPr>
          <p:cNvPr id="10" name="Image 4">
            <a:extLst>
              <a:ext uri="{FF2B5EF4-FFF2-40B4-BE49-F238E27FC236}">
                <a16:creationId xmlns:a16="http://schemas.microsoft.com/office/drawing/2014/main" id="{912FFADB-F7E2-43D2-A2E9-9ED8E7588B74}"/>
              </a:ext>
            </a:extLst>
          </p:cNvPr>
          <p:cNvPicPr>
            <a:picLocks noGrp="1" noChangeAspect="1"/>
          </p:cNvPicPr>
          <p:nvPr>
            <p:ph idx="1"/>
          </p:nvPr>
        </p:nvPicPr>
        <p:blipFill>
          <a:blip r:embed="rId6"/>
          <a:stretch>
            <a:fillRect/>
          </a:stretch>
        </p:blipFill>
        <p:spPr>
          <a:xfrm>
            <a:off x="1449805" y="1562896"/>
            <a:ext cx="6082610" cy="4481376"/>
          </a:xfrm>
          <a:prstGeom prst="rect">
            <a:avLst/>
          </a:prstGeom>
        </p:spPr>
      </p:pic>
    </p:spTree>
    <p:extLst>
      <p:ext uri="{BB962C8B-B14F-4D97-AF65-F5344CB8AC3E}">
        <p14:creationId xmlns:p14="http://schemas.microsoft.com/office/powerpoint/2010/main" val="2273691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41651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86991"/>
            <a:ext cx="6529358" cy="830997"/>
          </a:xfrm>
          <a:prstGeom prst="rect">
            <a:avLst/>
          </a:prstGeom>
          <a:noFill/>
        </p:spPr>
        <p:txBody>
          <a:bodyPr wrap="square">
            <a:spAutoFit/>
          </a:bodyPr>
          <a:lstStyle/>
          <a:p>
            <a:pPr lvl="0">
              <a:defRPr/>
            </a:pPr>
            <a:r>
              <a:rPr lang="en-CA" sz="2400" b="1" dirty="0">
                <a:solidFill>
                  <a:srgbClr val="183059"/>
                </a:solidFill>
                <a:latin typeface="Arial Narrow" panose="020B0606020202030204" pitchFamily="34" charset="0"/>
                <a:cs typeface="Aharoni" panose="02010803020104030203" pitchFamily="2" charset="-79"/>
              </a:rPr>
              <a:t>Renal Factors and Outcomes with OACs in Patients with AF and Mild-Moderate Renal Failure</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375671"/>
            <a:ext cx="4341263" cy="246221"/>
          </a:xfrm>
          <a:prstGeom prst="rect">
            <a:avLst/>
          </a:prstGeom>
          <a:noFill/>
          <a:ln w="9525">
            <a:noFill/>
            <a:miter lim="800000"/>
            <a:headEnd/>
            <a:tailEnd/>
          </a:ln>
        </p:spPr>
        <p:txBody>
          <a:bodyPr wrap="square">
            <a:spAutoFit/>
          </a:bodyPr>
          <a:lstStyle/>
          <a:p>
            <a:pPr lvl="0">
              <a:defRPr/>
            </a:pPr>
            <a:r>
              <a:rPr lang="en-CA" altLang="en-US" sz="1000" dirty="0">
                <a:solidFill>
                  <a:prstClr val="white"/>
                </a:solidFill>
                <a:latin typeface="Arial Narrow" panose="020B0606020202030204" pitchFamily="34" charset="0"/>
                <a:cs typeface="Lato"/>
              </a:rPr>
              <a:t>Chan J Am Coll </a:t>
            </a:r>
            <a:r>
              <a:rPr lang="en-CA" altLang="en-US" sz="1000" dirty="0" err="1">
                <a:solidFill>
                  <a:prstClr val="white"/>
                </a:solidFill>
                <a:latin typeface="Arial Narrow" panose="020B0606020202030204" pitchFamily="34" charset="0"/>
                <a:cs typeface="Lato"/>
              </a:rPr>
              <a:t>Cardiol</a:t>
            </a:r>
            <a:r>
              <a:rPr lang="en-CA" altLang="en-US" sz="1000" dirty="0">
                <a:solidFill>
                  <a:prstClr val="white"/>
                </a:solidFill>
                <a:latin typeface="Arial Narrow" panose="020B0606020202030204" pitchFamily="34" charset="0"/>
                <a:cs typeface="Lato"/>
              </a:rPr>
              <a:t> 2016;67:2888-99</a:t>
            </a:r>
          </a:p>
        </p:txBody>
      </p:sp>
      <p:pic>
        <p:nvPicPr>
          <p:cNvPr id="12" name="Image 1">
            <a:extLst>
              <a:ext uri="{FF2B5EF4-FFF2-40B4-BE49-F238E27FC236}">
                <a16:creationId xmlns:a16="http://schemas.microsoft.com/office/drawing/2014/main" id="{30E31DE2-E2FF-4006-A6CD-B854A2D89C03}"/>
              </a:ext>
            </a:extLst>
          </p:cNvPr>
          <p:cNvPicPr>
            <a:picLocks noChangeAspect="1"/>
          </p:cNvPicPr>
          <p:nvPr/>
        </p:nvPicPr>
        <p:blipFill>
          <a:blip r:embed="rId6"/>
          <a:stretch>
            <a:fillRect/>
          </a:stretch>
        </p:blipFill>
        <p:spPr>
          <a:xfrm>
            <a:off x="1031287" y="1584495"/>
            <a:ext cx="7301505" cy="4555067"/>
          </a:xfrm>
          <a:prstGeom prst="rect">
            <a:avLst/>
          </a:prstGeom>
        </p:spPr>
      </p:pic>
      <p:sp>
        <p:nvSpPr>
          <p:cNvPr id="13" name="Rectangle: Rounded Corners 5">
            <a:extLst>
              <a:ext uri="{FF2B5EF4-FFF2-40B4-BE49-F238E27FC236}">
                <a16:creationId xmlns:a16="http://schemas.microsoft.com/office/drawing/2014/main" id="{836D7382-F045-4846-81F6-2801E1469DCF}"/>
              </a:ext>
            </a:extLst>
          </p:cNvPr>
          <p:cNvSpPr/>
          <p:nvPr/>
        </p:nvSpPr>
        <p:spPr>
          <a:xfrm>
            <a:off x="4174558" y="3862028"/>
            <a:ext cx="3938155" cy="457200"/>
          </a:xfrm>
          <a:prstGeom prst="roundRect">
            <a:avLst/>
          </a:prstGeom>
          <a:noFill/>
          <a:ln w="57150">
            <a:solidFill>
              <a:srgbClr val="19325C"/>
            </a:solidFill>
          </a:ln>
        </p:spPr>
        <p:style>
          <a:lnRef idx="2">
            <a:schemeClr val="accent1">
              <a:shade val="50000"/>
            </a:schemeClr>
          </a:lnRef>
          <a:fillRef idx="1">
            <a:schemeClr val="accent1"/>
          </a:fillRef>
          <a:effectRef idx="0">
            <a:schemeClr val="accent1"/>
          </a:effectRef>
          <a:fontRef idx="minor">
            <a:schemeClr val="lt1"/>
          </a:fontRef>
        </p:style>
        <p:txBody>
          <a:bodyPr lIns="51206" tIns="25603" rIns="51206" bIns="25603" rtlCol="0" anchor="ctr"/>
          <a:lstStyle/>
          <a:p>
            <a:pPr algn="ctr" defTabSz="914400"/>
            <a:endParaRPr lang="en-US" sz="2300" dirty="0">
              <a:solidFill>
                <a:prstClr val="white"/>
              </a:solidFill>
              <a:latin typeface="Calibri"/>
            </a:endParaRPr>
          </a:p>
        </p:txBody>
      </p:sp>
      <p:sp>
        <p:nvSpPr>
          <p:cNvPr id="14" name="Rectangle: Rounded Corners 6">
            <a:extLst>
              <a:ext uri="{FF2B5EF4-FFF2-40B4-BE49-F238E27FC236}">
                <a16:creationId xmlns:a16="http://schemas.microsoft.com/office/drawing/2014/main" id="{E9818705-6585-4C07-BD6D-B73405221C70}"/>
              </a:ext>
            </a:extLst>
          </p:cNvPr>
          <p:cNvSpPr/>
          <p:nvPr/>
        </p:nvSpPr>
        <p:spPr>
          <a:xfrm>
            <a:off x="4174543" y="4319228"/>
            <a:ext cx="3938156" cy="457200"/>
          </a:xfrm>
          <a:prstGeom prst="roundRect">
            <a:avLst/>
          </a:prstGeom>
          <a:noFill/>
          <a:ln w="57150">
            <a:solidFill>
              <a:srgbClr val="FD67C7"/>
            </a:solidFill>
          </a:ln>
        </p:spPr>
        <p:style>
          <a:lnRef idx="2">
            <a:schemeClr val="accent1">
              <a:shade val="50000"/>
            </a:schemeClr>
          </a:lnRef>
          <a:fillRef idx="1">
            <a:schemeClr val="accent1"/>
          </a:fillRef>
          <a:effectRef idx="0">
            <a:schemeClr val="accent1"/>
          </a:effectRef>
          <a:fontRef idx="minor">
            <a:schemeClr val="lt1"/>
          </a:fontRef>
        </p:style>
        <p:txBody>
          <a:bodyPr lIns="51206" tIns="25603" rIns="51206" bIns="25603" rtlCol="0" anchor="ctr"/>
          <a:lstStyle/>
          <a:p>
            <a:pPr algn="ctr" defTabSz="914400"/>
            <a:endParaRPr lang="en-US" sz="2300" dirty="0">
              <a:solidFill>
                <a:prstClr val="white"/>
              </a:solidFill>
              <a:latin typeface="Calibri"/>
            </a:endParaRPr>
          </a:p>
        </p:txBody>
      </p:sp>
    </p:spTree>
    <p:extLst>
      <p:ext uri="{BB962C8B-B14F-4D97-AF65-F5344CB8AC3E}">
        <p14:creationId xmlns:p14="http://schemas.microsoft.com/office/powerpoint/2010/main" val="37971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55293"/>
            <a:ext cx="6529358" cy="1200329"/>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Impact of Renal Function on </a:t>
            </a:r>
            <a:r>
              <a:rPr lang="en-CA" sz="3600" b="1" dirty="0" err="1">
                <a:solidFill>
                  <a:srgbClr val="183059"/>
                </a:solidFill>
                <a:latin typeface="Arial Narrow" panose="020B0606020202030204" pitchFamily="34" charset="0"/>
                <a:cs typeface="Aharoni" panose="02010803020104030203" pitchFamily="2" charset="-79"/>
              </a:rPr>
              <a:t>Edoxaban</a:t>
            </a:r>
            <a:r>
              <a:rPr lang="en-CA" sz="3600" b="1" dirty="0">
                <a:solidFill>
                  <a:srgbClr val="183059"/>
                </a:solidFill>
                <a:latin typeface="Arial Narrow" panose="020B0606020202030204" pitchFamily="34" charset="0"/>
                <a:cs typeface="Aharoni" panose="02010803020104030203" pitchFamily="2" charset="-79"/>
              </a:rPr>
              <a:t> Exposure</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399735"/>
            <a:ext cx="7397146" cy="246221"/>
          </a:xfrm>
          <a:prstGeom prst="rect">
            <a:avLst/>
          </a:prstGeom>
          <a:noFill/>
          <a:ln w="9525">
            <a:noFill/>
            <a:miter lim="800000"/>
            <a:headEnd/>
            <a:tailEnd/>
          </a:ln>
        </p:spPr>
        <p:txBody>
          <a:bodyPr wrap="square">
            <a:spAutoFit/>
          </a:bodyPr>
          <a:lstStyle/>
          <a:p>
            <a:pPr lvl="0">
              <a:defRPr/>
            </a:pPr>
            <a:r>
              <a:rPr lang="en-CA" altLang="en-US" sz="1000" dirty="0" err="1">
                <a:solidFill>
                  <a:prstClr val="white"/>
                </a:solidFill>
                <a:latin typeface="Arial Narrow" panose="020B0606020202030204" pitchFamily="34" charset="0"/>
                <a:cs typeface="Lato"/>
              </a:rPr>
              <a:t>Ridout</a:t>
            </a:r>
            <a:r>
              <a:rPr lang="en-CA" altLang="en-US" sz="1000" dirty="0">
                <a:solidFill>
                  <a:prstClr val="white"/>
                </a:solidFill>
                <a:latin typeface="Arial Narrow" panose="020B0606020202030204" pitchFamily="34" charset="0"/>
                <a:cs typeface="Lato"/>
              </a:rPr>
              <a:t> </a:t>
            </a:r>
            <a:r>
              <a:rPr lang="en-CA" altLang="en-US" sz="1000" dirty="0" err="1">
                <a:solidFill>
                  <a:prstClr val="white"/>
                </a:solidFill>
                <a:latin typeface="Arial Narrow" panose="020B0606020202030204" pitchFamily="34" charset="0"/>
                <a:cs typeface="Lato"/>
              </a:rPr>
              <a:t>G,et</a:t>
            </a:r>
            <a:r>
              <a:rPr lang="en-CA" altLang="en-US" sz="1000" dirty="0">
                <a:solidFill>
                  <a:prstClr val="white"/>
                </a:solidFill>
                <a:latin typeface="Arial Narrow" panose="020B0606020202030204" pitchFamily="34" charset="0"/>
                <a:cs typeface="Lato"/>
              </a:rPr>
              <a:t> al. Effect of renal function on </a:t>
            </a:r>
            <a:r>
              <a:rPr lang="en-CA" altLang="en-US" sz="1000" dirty="0" err="1">
                <a:solidFill>
                  <a:prstClr val="white"/>
                </a:solidFill>
                <a:latin typeface="Arial Narrow" panose="020B0606020202030204" pitchFamily="34" charset="0"/>
                <a:cs typeface="Lato"/>
              </a:rPr>
              <a:t>edoxaban</a:t>
            </a:r>
            <a:r>
              <a:rPr lang="en-CA" altLang="en-US" sz="1000" dirty="0">
                <a:solidFill>
                  <a:prstClr val="white"/>
                </a:solidFill>
                <a:latin typeface="Arial Narrow" panose="020B0606020202030204" pitchFamily="34" charset="0"/>
                <a:cs typeface="Lato"/>
              </a:rPr>
              <a:t> pharmacokinetics (PK) and on population PK/PD model. J Clin </a:t>
            </a:r>
            <a:r>
              <a:rPr lang="en-CA" altLang="en-US" sz="1000" dirty="0" err="1">
                <a:solidFill>
                  <a:prstClr val="white"/>
                </a:solidFill>
                <a:latin typeface="Arial Narrow" panose="020B0606020202030204" pitchFamily="34" charset="0"/>
                <a:cs typeface="Lato"/>
              </a:rPr>
              <a:t>Pharmacol</a:t>
            </a:r>
            <a:r>
              <a:rPr lang="en-CA" altLang="en-US" sz="1000" dirty="0">
                <a:solidFill>
                  <a:prstClr val="white"/>
                </a:solidFill>
                <a:latin typeface="Arial Narrow" panose="020B0606020202030204" pitchFamily="34" charset="0"/>
                <a:cs typeface="Lato"/>
              </a:rPr>
              <a:t> 2009;49:1091-130. </a:t>
            </a:r>
          </a:p>
        </p:txBody>
      </p:sp>
      <p:pic>
        <p:nvPicPr>
          <p:cNvPr id="15" name="Image 5">
            <a:extLst>
              <a:ext uri="{FF2B5EF4-FFF2-40B4-BE49-F238E27FC236}">
                <a16:creationId xmlns:a16="http://schemas.microsoft.com/office/drawing/2014/main" id="{2A391E7D-03D5-4A7A-9DF3-9BD046656F2A}"/>
              </a:ext>
            </a:extLst>
          </p:cNvPr>
          <p:cNvPicPr>
            <a:picLocks noChangeAspect="1"/>
          </p:cNvPicPr>
          <p:nvPr/>
        </p:nvPicPr>
        <p:blipFill>
          <a:blip r:embed="rId6"/>
          <a:stretch>
            <a:fillRect/>
          </a:stretch>
        </p:blipFill>
        <p:spPr>
          <a:xfrm>
            <a:off x="1664227" y="1403216"/>
            <a:ext cx="6292767" cy="3064304"/>
          </a:xfrm>
          <a:prstGeom prst="rect">
            <a:avLst/>
          </a:prstGeom>
        </p:spPr>
      </p:pic>
      <p:sp>
        <p:nvSpPr>
          <p:cNvPr id="2" name="TextBox 1">
            <a:extLst>
              <a:ext uri="{FF2B5EF4-FFF2-40B4-BE49-F238E27FC236}">
                <a16:creationId xmlns:a16="http://schemas.microsoft.com/office/drawing/2014/main" id="{253FEBB6-A538-4299-8631-494F04DA144D}"/>
              </a:ext>
            </a:extLst>
          </p:cNvPr>
          <p:cNvSpPr txBox="1"/>
          <p:nvPr/>
        </p:nvSpPr>
        <p:spPr>
          <a:xfrm>
            <a:off x="4225230" y="1493352"/>
            <a:ext cx="3675648" cy="1631216"/>
          </a:xfrm>
          <a:prstGeom prst="rect">
            <a:avLst/>
          </a:prstGeom>
          <a:solidFill>
            <a:schemeClr val="bg1"/>
          </a:solidFill>
        </p:spPr>
        <p:txBody>
          <a:bodyPr wrap="square" rtlCol="0">
            <a:spAutoFit/>
          </a:bodyPr>
          <a:lstStyle/>
          <a:p>
            <a:r>
              <a:rPr lang="en-CA" sz="1400" dirty="0">
                <a:latin typeface="Agency FB" panose="020B0503020202020204" pitchFamily="34" charset="0"/>
              </a:rPr>
              <a:t>Group 1: </a:t>
            </a:r>
            <a:r>
              <a:rPr lang="en-CA" sz="1400" dirty="0" err="1">
                <a:latin typeface="Agency FB" panose="020B0503020202020204" pitchFamily="34" charset="0"/>
              </a:rPr>
              <a:t>CrCL</a:t>
            </a:r>
            <a:r>
              <a:rPr lang="en-CA" sz="1400" dirty="0">
                <a:latin typeface="Agency FB" panose="020B0503020202020204" pitchFamily="34" charset="0"/>
              </a:rPr>
              <a:t> &gt; 80 mL/min without renal disease</a:t>
            </a:r>
          </a:p>
          <a:p>
            <a:r>
              <a:rPr lang="en-CA" sz="1400" dirty="0">
                <a:latin typeface="Agency FB" panose="020B0503020202020204" pitchFamily="34" charset="0"/>
              </a:rPr>
              <a:t>Group 2: </a:t>
            </a:r>
            <a:r>
              <a:rPr lang="fr-FR" sz="1400" dirty="0" err="1">
                <a:latin typeface="Agency FB" panose="020B0503020202020204" pitchFamily="34" charset="0"/>
              </a:rPr>
              <a:t>CrCL</a:t>
            </a:r>
            <a:r>
              <a:rPr lang="fr-FR" sz="1400" dirty="0">
                <a:latin typeface="Agency FB" panose="020B0503020202020204" pitchFamily="34" charset="0"/>
              </a:rPr>
              <a:t> 50 to  80 </a:t>
            </a:r>
            <a:r>
              <a:rPr lang="fr-FR" sz="1400" dirty="0" err="1">
                <a:latin typeface="Agency FB" panose="020B0503020202020204" pitchFamily="34" charset="0"/>
              </a:rPr>
              <a:t>mL</a:t>
            </a:r>
            <a:r>
              <a:rPr lang="fr-FR" sz="1400" dirty="0">
                <a:latin typeface="Agency FB" panose="020B0503020202020204" pitchFamily="34" charset="0"/>
              </a:rPr>
              <a:t>/min </a:t>
            </a:r>
          </a:p>
          <a:p>
            <a:r>
              <a:rPr lang="en-CA" sz="1400" dirty="0">
                <a:latin typeface="Agency FB" panose="020B0503020202020204" pitchFamily="34" charset="0"/>
              </a:rPr>
              <a:t>Group 3: </a:t>
            </a:r>
            <a:r>
              <a:rPr lang="fr-FR" sz="1400" dirty="0" err="1">
                <a:latin typeface="Agency FB" panose="020B0503020202020204" pitchFamily="34" charset="0"/>
              </a:rPr>
              <a:t>CrCL</a:t>
            </a:r>
            <a:r>
              <a:rPr lang="fr-FR" sz="1400" dirty="0">
                <a:latin typeface="Agency FB" panose="020B0503020202020204" pitchFamily="34" charset="0"/>
              </a:rPr>
              <a:t> 30 to 49 </a:t>
            </a:r>
            <a:r>
              <a:rPr lang="fr-FR" sz="1400" dirty="0" err="1">
                <a:latin typeface="Agency FB" panose="020B0503020202020204" pitchFamily="34" charset="0"/>
              </a:rPr>
              <a:t>mL</a:t>
            </a:r>
            <a:r>
              <a:rPr lang="fr-FR" sz="1400" dirty="0">
                <a:latin typeface="Agency FB" panose="020B0503020202020204" pitchFamily="34" charset="0"/>
              </a:rPr>
              <a:t>/min</a:t>
            </a:r>
          </a:p>
          <a:p>
            <a:r>
              <a:rPr lang="en-CA" sz="1400" dirty="0">
                <a:latin typeface="Agency FB" panose="020B0503020202020204" pitchFamily="34" charset="0"/>
              </a:rPr>
              <a:t>Group 4: </a:t>
            </a:r>
            <a:r>
              <a:rPr lang="fr-FR" sz="1400" dirty="0" err="1">
                <a:latin typeface="Agency FB" panose="020B0503020202020204" pitchFamily="34" charset="0"/>
              </a:rPr>
              <a:t>CrCL</a:t>
            </a:r>
            <a:r>
              <a:rPr lang="fr-FR" sz="1400" dirty="0">
                <a:latin typeface="Agency FB" panose="020B0503020202020204" pitchFamily="34" charset="0"/>
              </a:rPr>
              <a:t> &lt; 30 </a:t>
            </a:r>
            <a:r>
              <a:rPr lang="fr-FR" sz="1400" dirty="0" err="1">
                <a:latin typeface="Agency FB" panose="020B0503020202020204" pitchFamily="34" charset="0"/>
              </a:rPr>
              <a:t>mL</a:t>
            </a:r>
            <a:r>
              <a:rPr lang="fr-FR" sz="1400" dirty="0">
                <a:latin typeface="Agency FB" panose="020B0503020202020204" pitchFamily="34" charset="0"/>
              </a:rPr>
              <a:t>/min not on </a:t>
            </a:r>
            <a:r>
              <a:rPr lang="fr-FR" sz="1400" dirty="0" err="1">
                <a:latin typeface="Agency FB" panose="020B0503020202020204" pitchFamily="34" charset="0"/>
              </a:rPr>
              <a:t>dialysis</a:t>
            </a:r>
            <a:endParaRPr lang="fr-FR" sz="1400" dirty="0">
              <a:latin typeface="Agency FB" panose="020B0503020202020204" pitchFamily="34" charset="0"/>
            </a:endParaRPr>
          </a:p>
          <a:p>
            <a:r>
              <a:rPr lang="en-CA" sz="1400" dirty="0">
                <a:latin typeface="Agency FB" panose="020B0503020202020204" pitchFamily="34" charset="0"/>
              </a:rPr>
              <a:t>Group 5: </a:t>
            </a:r>
            <a:r>
              <a:rPr lang="fr-FR" sz="1400" dirty="0" err="1">
                <a:latin typeface="Agency FB" panose="020B0503020202020204" pitchFamily="34" charset="0"/>
              </a:rPr>
              <a:t>Peritoneal</a:t>
            </a:r>
            <a:r>
              <a:rPr lang="fr-FR" sz="1400" dirty="0">
                <a:latin typeface="Agency FB" panose="020B0503020202020204" pitchFamily="34" charset="0"/>
              </a:rPr>
              <a:t> </a:t>
            </a:r>
            <a:r>
              <a:rPr lang="fr-FR" sz="1400" dirty="0" err="1">
                <a:latin typeface="Agency FB" panose="020B0503020202020204" pitchFamily="34" charset="0"/>
              </a:rPr>
              <a:t>Dialysis</a:t>
            </a:r>
            <a:r>
              <a:rPr lang="fr-FR" sz="1400" dirty="0">
                <a:latin typeface="Agency FB" panose="020B0503020202020204" pitchFamily="34" charset="0"/>
              </a:rPr>
              <a:t>/End Stage </a:t>
            </a:r>
            <a:r>
              <a:rPr lang="fr-FR" sz="1400" dirty="0" err="1">
                <a:latin typeface="Agency FB" panose="020B0503020202020204" pitchFamily="34" charset="0"/>
              </a:rPr>
              <a:t>Renal</a:t>
            </a:r>
            <a:r>
              <a:rPr lang="fr-FR" sz="1400" dirty="0">
                <a:latin typeface="Agency FB" panose="020B0503020202020204" pitchFamily="34" charset="0"/>
              </a:rPr>
              <a:t> </a:t>
            </a:r>
            <a:r>
              <a:rPr lang="fr-FR" sz="1400" dirty="0" err="1">
                <a:latin typeface="Agency FB" panose="020B0503020202020204" pitchFamily="34" charset="0"/>
              </a:rPr>
              <a:t>Disease</a:t>
            </a:r>
            <a:endParaRPr lang="fr-FR" sz="1400" dirty="0">
              <a:latin typeface="Agency FB" panose="020B0503020202020204" pitchFamily="34" charset="0"/>
            </a:endParaRPr>
          </a:p>
          <a:p>
            <a:r>
              <a:rPr lang="fr-FR" sz="1400" dirty="0" err="1">
                <a:latin typeface="Agency FB" panose="020B0503020202020204" pitchFamily="34" charset="0"/>
              </a:rPr>
              <a:t>Lower</a:t>
            </a:r>
            <a:r>
              <a:rPr lang="fr-FR" sz="1400" dirty="0">
                <a:latin typeface="Agency FB" panose="020B0503020202020204" pitchFamily="34" charset="0"/>
              </a:rPr>
              <a:t> </a:t>
            </a:r>
            <a:r>
              <a:rPr lang="fr-FR" sz="1400" dirty="0" err="1">
                <a:latin typeface="Agency FB" panose="020B0503020202020204" pitchFamily="34" charset="0"/>
              </a:rPr>
              <a:t>limit</a:t>
            </a:r>
            <a:r>
              <a:rPr lang="fr-FR" sz="1400" dirty="0">
                <a:latin typeface="Agency FB" panose="020B0503020202020204" pitchFamily="34" charset="0"/>
              </a:rPr>
              <a:t> of </a:t>
            </a:r>
            <a:r>
              <a:rPr lang="fr-FR" sz="1400" dirty="0" err="1">
                <a:latin typeface="Agency FB" panose="020B0503020202020204" pitchFamily="34" charset="0"/>
              </a:rPr>
              <a:t>quantitation</a:t>
            </a:r>
            <a:r>
              <a:rPr lang="fr-FR" sz="1400" dirty="0">
                <a:latin typeface="Agency FB" panose="020B0503020202020204" pitchFamily="34" charset="0"/>
              </a:rPr>
              <a:t> (1.0 </a:t>
            </a:r>
            <a:r>
              <a:rPr lang="fr-FR" sz="1400" dirty="0" err="1">
                <a:latin typeface="Agency FB" panose="020B0503020202020204" pitchFamily="34" charset="0"/>
              </a:rPr>
              <a:t>ng</a:t>
            </a:r>
            <a:r>
              <a:rPr lang="fr-FR" sz="1400" dirty="0">
                <a:latin typeface="Agency FB" panose="020B0503020202020204" pitchFamily="34" charset="0"/>
              </a:rPr>
              <a:t>/ml) </a:t>
            </a:r>
          </a:p>
          <a:p>
            <a:endParaRPr lang="en-CA" sz="1600" dirty="0">
              <a:latin typeface="Agency FB" panose="020B0503020202020204" pitchFamily="34" charset="0"/>
            </a:endParaRPr>
          </a:p>
        </p:txBody>
      </p:sp>
      <p:graphicFrame>
        <p:nvGraphicFramePr>
          <p:cNvPr id="16" name="Tableau 4">
            <a:extLst>
              <a:ext uri="{FF2B5EF4-FFF2-40B4-BE49-F238E27FC236}">
                <a16:creationId xmlns:a16="http://schemas.microsoft.com/office/drawing/2014/main" id="{B59D616D-ABAB-4107-9059-51C38F00801B}"/>
              </a:ext>
            </a:extLst>
          </p:cNvPr>
          <p:cNvGraphicFramePr>
            <a:graphicFrameLocks noGrp="1"/>
          </p:cNvGraphicFramePr>
          <p:nvPr>
            <p:extLst>
              <p:ext uri="{D42A27DB-BD31-4B8C-83A1-F6EECF244321}">
                <p14:modId xmlns:p14="http://schemas.microsoft.com/office/powerpoint/2010/main" val="509704472"/>
              </p:ext>
            </p:extLst>
          </p:nvPr>
        </p:nvGraphicFramePr>
        <p:xfrm>
          <a:off x="824163" y="4480816"/>
          <a:ext cx="7627560" cy="1327567"/>
        </p:xfrm>
        <a:graphic>
          <a:graphicData uri="http://schemas.openxmlformats.org/drawingml/2006/table">
            <a:tbl>
              <a:tblPr firstRow="1" firstCol="1" bandRow="1">
                <a:tableStyleId>{B301B821-A1FF-4177-AEE7-76D212191A09}</a:tableStyleId>
              </a:tblPr>
              <a:tblGrid>
                <a:gridCol w="1271260">
                  <a:extLst>
                    <a:ext uri="{9D8B030D-6E8A-4147-A177-3AD203B41FA5}">
                      <a16:colId xmlns:a16="http://schemas.microsoft.com/office/drawing/2014/main" val="2715201113"/>
                    </a:ext>
                  </a:extLst>
                </a:gridCol>
                <a:gridCol w="1271260">
                  <a:extLst>
                    <a:ext uri="{9D8B030D-6E8A-4147-A177-3AD203B41FA5}">
                      <a16:colId xmlns:a16="http://schemas.microsoft.com/office/drawing/2014/main" val="20000"/>
                    </a:ext>
                  </a:extLst>
                </a:gridCol>
                <a:gridCol w="1271260">
                  <a:extLst>
                    <a:ext uri="{9D8B030D-6E8A-4147-A177-3AD203B41FA5}">
                      <a16:colId xmlns:a16="http://schemas.microsoft.com/office/drawing/2014/main" val="3186183226"/>
                    </a:ext>
                  </a:extLst>
                </a:gridCol>
                <a:gridCol w="1271260">
                  <a:extLst>
                    <a:ext uri="{9D8B030D-6E8A-4147-A177-3AD203B41FA5}">
                      <a16:colId xmlns:a16="http://schemas.microsoft.com/office/drawing/2014/main" val="399297225"/>
                    </a:ext>
                  </a:extLst>
                </a:gridCol>
                <a:gridCol w="1271260">
                  <a:extLst>
                    <a:ext uri="{9D8B030D-6E8A-4147-A177-3AD203B41FA5}">
                      <a16:colId xmlns:a16="http://schemas.microsoft.com/office/drawing/2014/main" val="20001"/>
                    </a:ext>
                  </a:extLst>
                </a:gridCol>
                <a:gridCol w="1271260">
                  <a:extLst>
                    <a:ext uri="{9D8B030D-6E8A-4147-A177-3AD203B41FA5}">
                      <a16:colId xmlns:a16="http://schemas.microsoft.com/office/drawing/2014/main" val="20002"/>
                    </a:ext>
                  </a:extLst>
                </a:gridCol>
              </a:tblGrid>
              <a:tr h="661178">
                <a:tc>
                  <a:txBody>
                    <a:bodyPr/>
                    <a:lstStyle/>
                    <a:p>
                      <a:pPr algn="ctr">
                        <a:spcAft>
                          <a:spcPts val="1200"/>
                        </a:spcAft>
                      </a:pPr>
                      <a:endParaRPr lang="fr-FR" sz="1300" dirty="0">
                        <a:effectLst/>
                        <a:latin typeface="Arial Narrow" panose="020B0606020202030204" pitchFamily="34" charset="0"/>
                        <a:ea typeface="ＭＳ 明朝" charset="-128"/>
                        <a:cs typeface="Times New Roman" charset="0"/>
                      </a:endParaRPr>
                    </a:p>
                  </a:txBody>
                  <a:tcPr marL="34290" marR="34290" marT="0" marB="0">
                    <a:solidFill>
                      <a:srgbClr val="19325C"/>
                    </a:solidFill>
                  </a:tcPr>
                </a:tc>
                <a:tc>
                  <a:txBody>
                    <a:bodyPr/>
                    <a:lstStyle/>
                    <a:p>
                      <a:pPr algn="ctr">
                        <a:spcAft>
                          <a:spcPts val="1200"/>
                        </a:spcAft>
                      </a:pPr>
                      <a:r>
                        <a:rPr lang="fr-FR" sz="1100" dirty="0" err="1">
                          <a:effectLst/>
                          <a:latin typeface="Arial Narrow" panose="020B0606020202030204" pitchFamily="34" charset="0"/>
                        </a:rPr>
                        <a:t>CrCL</a:t>
                      </a:r>
                      <a:r>
                        <a:rPr lang="fr-FR" sz="1100" dirty="0">
                          <a:effectLst/>
                          <a:latin typeface="Arial Narrow" panose="020B0606020202030204" pitchFamily="34" charset="0"/>
                        </a:rPr>
                        <a:t> &gt; 80 </a:t>
                      </a:r>
                      <a:r>
                        <a:rPr lang="fr-FR" sz="1100" dirty="0" err="1">
                          <a:effectLst/>
                          <a:latin typeface="Arial Narrow" panose="020B0606020202030204" pitchFamily="34" charset="0"/>
                        </a:rPr>
                        <a:t>mL</a:t>
                      </a:r>
                      <a:r>
                        <a:rPr lang="fr-FR" sz="1100" dirty="0">
                          <a:effectLst/>
                          <a:latin typeface="Arial Narrow" panose="020B0606020202030204" pitchFamily="34" charset="0"/>
                        </a:rPr>
                        <a:t>/min </a:t>
                      </a:r>
                      <a:r>
                        <a:rPr lang="fr-FR" sz="1100" dirty="0" err="1">
                          <a:effectLst/>
                          <a:latin typeface="Arial Narrow" panose="020B0606020202030204" pitchFamily="34" charset="0"/>
                        </a:rPr>
                        <a:t>without</a:t>
                      </a:r>
                      <a:r>
                        <a:rPr lang="fr-FR" sz="1100" dirty="0">
                          <a:effectLst/>
                          <a:latin typeface="Arial Narrow" panose="020B0606020202030204" pitchFamily="34" charset="0"/>
                        </a:rPr>
                        <a:t> </a:t>
                      </a:r>
                      <a:r>
                        <a:rPr lang="fr-FR" sz="1100" dirty="0" err="1">
                          <a:effectLst/>
                          <a:latin typeface="Arial Narrow" panose="020B0606020202030204" pitchFamily="34" charset="0"/>
                        </a:rPr>
                        <a:t>renal</a:t>
                      </a:r>
                      <a:r>
                        <a:rPr lang="fr-FR" sz="1100" dirty="0">
                          <a:effectLst/>
                          <a:latin typeface="Arial Narrow" panose="020B0606020202030204" pitchFamily="34" charset="0"/>
                        </a:rPr>
                        <a:t> </a:t>
                      </a:r>
                      <a:r>
                        <a:rPr lang="fr-FR" sz="1100" dirty="0" err="1">
                          <a:effectLst/>
                          <a:latin typeface="Arial Narrow" panose="020B0606020202030204" pitchFamily="34" charset="0"/>
                        </a:rPr>
                        <a:t>disease</a:t>
                      </a:r>
                      <a:r>
                        <a:rPr lang="fr-FR" sz="1100" dirty="0">
                          <a:effectLst/>
                          <a:latin typeface="Arial Narrow" panose="020B0606020202030204" pitchFamily="34" charset="0"/>
                        </a:rPr>
                        <a:t> </a:t>
                      </a:r>
                      <a:endParaRPr lang="fr-FR" sz="1100" dirty="0">
                        <a:effectLst/>
                        <a:latin typeface="Arial Narrow" panose="020B0606020202030204" pitchFamily="34" charset="0"/>
                        <a:ea typeface="ＭＳ 明朝" charset="-128"/>
                        <a:cs typeface="Times New Roman" charset="0"/>
                      </a:endParaRPr>
                    </a:p>
                  </a:txBody>
                  <a:tcPr marL="34290" marR="34290" marT="0" marB="0" anchor="ctr">
                    <a:solidFill>
                      <a:srgbClr val="19325C"/>
                    </a:solidFill>
                  </a:tcPr>
                </a:tc>
                <a:tc>
                  <a:txBody>
                    <a:bodyPr/>
                    <a:lstStyle/>
                    <a:p>
                      <a:pPr marL="0" marR="0" lvl="0" indent="0" algn="ctr" defTabSz="1370679" rtl="0" eaLnBrk="1" fontAlgn="auto" latinLnBrk="0" hangingPunct="1">
                        <a:lnSpc>
                          <a:spcPct val="100000"/>
                        </a:lnSpc>
                        <a:spcBef>
                          <a:spcPts val="0"/>
                        </a:spcBef>
                        <a:spcAft>
                          <a:spcPts val="1200"/>
                        </a:spcAft>
                        <a:buClrTx/>
                        <a:buSzTx/>
                        <a:buFontTx/>
                        <a:buNone/>
                        <a:tabLst/>
                        <a:defRPr/>
                      </a:pPr>
                      <a:r>
                        <a:rPr lang="fr-FR" sz="1100" dirty="0" err="1">
                          <a:effectLst/>
                          <a:latin typeface="Arial Narrow" panose="020B0606020202030204" pitchFamily="34" charset="0"/>
                        </a:rPr>
                        <a:t>CrCL</a:t>
                      </a:r>
                      <a:r>
                        <a:rPr lang="fr-FR" sz="1100" dirty="0">
                          <a:effectLst/>
                          <a:latin typeface="Arial Narrow" panose="020B0606020202030204" pitchFamily="34" charset="0"/>
                        </a:rPr>
                        <a:t> 50 to  80 </a:t>
                      </a:r>
                      <a:r>
                        <a:rPr lang="fr-FR" sz="1100" dirty="0" err="1">
                          <a:effectLst/>
                          <a:latin typeface="Arial Narrow" panose="020B0606020202030204" pitchFamily="34" charset="0"/>
                        </a:rPr>
                        <a:t>mL</a:t>
                      </a:r>
                      <a:r>
                        <a:rPr lang="fr-FR" sz="1100" dirty="0">
                          <a:effectLst/>
                          <a:latin typeface="Arial Narrow" panose="020B0606020202030204" pitchFamily="34" charset="0"/>
                        </a:rPr>
                        <a:t>/min </a:t>
                      </a:r>
                    </a:p>
                  </a:txBody>
                  <a:tcPr marL="34290" marR="34290" marT="0" marB="0" anchor="ctr">
                    <a:solidFill>
                      <a:srgbClr val="19325C"/>
                    </a:solidFill>
                  </a:tcPr>
                </a:tc>
                <a:tc>
                  <a:txBody>
                    <a:bodyPr/>
                    <a:lstStyle/>
                    <a:p>
                      <a:pPr algn="ctr">
                        <a:spcAft>
                          <a:spcPts val="1200"/>
                        </a:spcAft>
                      </a:pPr>
                      <a:r>
                        <a:rPr lang="fr-FR" sz="1100" dirty="0" err="1">
                          <a:effectLst/>
                          <a:latin typeface="Arial Narrow" panose="020B0606020202030204" pitchFamily="34" charset="0"/>
                        </a:rPr>
                        <a:t>CrCL</a:t>
                      </a:r>
                      <a:r>
                        <a:rPr lang="fr-FR" sz="1100" dirty="0">
                          <a:effectLst/>
                          <a:latin typeface="Arial Narrow" panose="020B0606020202030204" pitchFamily="34" charset="0"/>
                        </a:rPr>
                        <a:t> 30 to 49 </a:t>
                      </a:r>
                      <a:r>
                        <a:rPr lang="fr-FR" sz="1100" dirty="0" err="1">
                          <a:effectLst/>
                          <a:latin typeface="Arial Narrow" panose="020B0606020202030204" pitchFamily="34" charset="0"/>
                        </a:rPr>
                        <a:t>mL</a:t>
                      </a:r>
                      <a:r>
                        <a:rPr lang="fr-FR" sz="1100" dirty="0">
                          <a:effectLst/>
                          <a:latin typeface="Arial Narrow" panose="020B0606020202030204" pitchFamily="34" charset="0"/>
                        </a:rPr>
                        <a:t>/min</a:t>
                      </a:r>
                      <a:endParaRPr lang="fr-FR" sz="1100" dirty="0">
                        <a:effectLst/>
                        <a:latin typeface="Arial Narrow" panose="020B0606020202030204" pitchFamily="34" charset="0"/>
                        <a:ea typeface="ＭＳ 明朝" charset="-128"/>
                        <a:cs typeface="Times New Roman" charset="0"/>
                      </a:endParaRPr>
                    </a:p>
                  </a:txBody>
                  <a:tcPr marL="34290" marR="34290" marT="0" marB="0" anchor="ctr">
                    <a:solidFill>
                      <a:srgbClr val="19325C"/>
                    </a:solidFill>
                  </a:tcPr>
                </a:tc>
                <a:tc>
                  <a:txBody>
                    <a:bodyPr/>
                    <a:lstStyle/>
                    <a:p>
                      <a:pPr algn="ctr">
                        <a:spcAft>
                          <a:spcPts val="1200"/>
                        </a:spcAft>
                      </a:pPr>
                      <a:r>
                        <a:rPr lang="fr-FR" sz="1100" dirty="0" err="1">
                          <a:effectLst/>
                          <a:latin typeface="Arial Narrow" panose="020B0606020202030204" pitchFamily="34" charset="0"/>
                        </a:rPr>
                        <a:t>CrCL</a:t>
                      </a:r>
                      <a:r>
                        <a:rPr lang="fr-FR" sz="1100" dirty="0">
                          <a:effectLst/>
                          <a:latin typeface="Arial Narrow" panose="020B0606020202030204" pitchFamily="34" charset="0"/>
                        </a:rPr>
                        <a:t> &lt; 30 </a:t>
                      </a:r>
                      <a:r>
                        <a:rPr lang="fr-FR" sz="1100" dirty="0" err="1">
                          <a:effectLst/>
                          <a:latin typeface="Arial Narrow" panose="020B0606020202030204" pitchFamily="34" charset="0"/>
                        </a:rPr>
                        <a:t>mL</a:t>
                      </a:r>
                      <a:r>
                        <a:rPr lang="fr-FR" sz="1100" dirty="0">
                          <a:effectLst/>
                          <a:latin typeface="Arial Narrow" panose="020B0606020202030204" pitchFamily="34" charset="0"/>
                        </a:rPr>
                        <a:t>/min not on </a:t>
                      </a:r>
                      <a:r>
                        <a:rPr lang="fr-FR" sz="1100" dirty="0" err="1">
                          <a:effectLst/>
                          <a:latin typeface="Arial Narrow" panose="020B0606020202030204" pitchFamily="34" charset="0"/>
                        </a:rPr>
                        <a:t>dialysis</a:t>
                      </a:r>
                      <a:endParaRPr lang="fr-FR" sz="1100" dirty="0">
                        <a:effectLst/>
                        <a:latin typeface="Arial Narrow" panose="020B0606020202030204" pitchFamily="34" charset="0"/>
                        <a:ea typeface="ＭＳ 明朝" charset="-128"/>
                        <a:cs typeface="Times New Roman" charset="0"/>
                      </a:endParaRPr>
                    </a:p>
                  </a:txBody>
                  <a:tcPr marL="34290" marR="34290" marT="0" marB="0" anchor="ctr">
                    <a:solidFill>
                      <a:srgbClr val="19325C"/>
                    </a:solidFill>
                  </a:tcPr>
                </a:tc>
                <a:tc>
                  <a:txBody>
                    <a:bodyPr/>
                    <a:lstStyle/>
                    <a:p>
                      <a:pPr algn="ctr">
                        <a:spcAft>
                          <a:spcPts val="1200"/>
                        </a:spcAft>
                      </a:pPr>
                      <a:r>
                        <a:rPr lang="fr-FR" sz="1100" dirty="0" err="1">
                          <a:effectLst/>
                          <a:latin typeface="Arial Narrow" panose="020B0606020202030204" pitchFamily="34" charset="0"/>
                        </a:rPr>
                        <a:t>Peritoneal</a:t>
                      </a:r>
                      <a:r>
                        <a:rPr lang="fr-FR" sz="1100" dirty="0">
                          <a:effectLst/>
                          <a:latin typeface="Arial Narrow" panose="020B0606020202030204" pitchFamily="34" charset="0"/>
                        </a:rPr>
                        <a:t> </a:t>
                      </a:r>
                      <a:r>
                        <a:rPr lang="fr-FR" sz="1100" dirty="0" err="1">
                          <a:effectLst/>
                          <a:latin typeface="Arial Narrow" panose="020B0606020202030204" pitchFamily="34" charset="0"/>
                        </a:rPr>
                        <a:t>Dialysis</a:t>
                      </a:r>
                      <a:r>
                        <a:rPr lang="fr-FR" sz="1100" dirty="0">
                          <a:effectLst/>
                          <a:latin typeface="Arial Narrow" panose="020B0606020202030204" pitchFamily="34" charset="0"/>
                        </a:rPr>
                        <a:t>/End Stage </a:t>
                      </a:r>
                      <a:r>
                        <a:rPr lang="fr-FR" sz="1100" dirty="0" err="1">
                          <a:effectLst/>
                          <a:latin typeface="Arial Narrow" panose="020B0606020202030204" pitchFamily="34" charset="0"/>
                        </a:rPr>
                        <a:t>Renal</a:t>
                      </a:r>
                      <a:r>
                        <a:rPr lang="fr-FR" sz="1100" dirty="0">
                          <a:effectLst/>
                          <a:latin typeface="Arial Narrow" panose="020B0606020202030204" pitchFamily="34" charset="0"/>
                        </a:rPr>
                        <a:t> </a:t>
                      </a:r>
                      <a:r>
                        <a:rPr lang="fr-FR" sz="1100" dirty="0" err="1">
                          <a:effectLst/>
                          <a:latin typeface="Arial Narrow" panose="020B0606020202030204" pitchFamily="34" charset="0"/>
                        </a:rPr>
                        <a:t>Disease</a:t>
                      </a:r>
                      <a:r>
                        <a:rPr lang="fr-FR" sz="1100" dirty="0">
                          <a:effectLst/>
                          <a:latin typeface="Arial Narrow" panose="020B0606020202030204" pitchFamily="34" charset="0"/>
                        </a:rPr>
                        <a:t> </a:t>
                      </a:r>
                      <a:endParaRPr lang="fr-FR" sz="1100" dirty="0">
                        <a:effectLst/>
                        <a:latin typeface="Arial Narrow" panose="020B0606020202030204" pitchFamily="34" charset="0"/>
                        <a:ea typeface="ＭＳ 明朝" charset="-128"/>
                        <a:cs typeface="Times New Roman" charset="0"/>
                      </a:endParaRPr>
                    </a:p>
                  </a:txBody>
                  <a:tcPr marL="34290" marR="34290" marT="0" marB="0" anchor="ctr">
                    <a:solidFill>
                      <a:srgbClr val="19325C"/>
                    </a:solidFill>
                  </a:tcPr>
                </a:tc>
                <a:extLst>
                  <a:ext uri="{0D108BD9-81ED-4DB2-BD59-A6C34878D82A}">
                    <a16:rowId xmlns:a16="http://schemas.microsoft.com/office/drawing/2014/main" val="10000"/>
                  </a:ext>
                </a:extLst>
              </a:tr>
              <a:tr h="666389">
                <a:tc>
                  <a:txBody>
                    <a:bodyPr/>
                    <a:lstStyle/>
                    <a:p>
                      <a:pPr algn="ctr">
                        <a:spcAft>
                          <a:spcPts val="1200"/>
                        </a:spcAft>
                      </a:pPr>
                      <a:r>
                        <a:rPr lang="fr-FR" sz="1100" dirty="0">
                          <a:effectLst/>
                          <a:latin typeface="Arial Narrow" panose="020B0606020202030204" pitchFamily="34" charset="0"/>
                        </a:rPr>
                        <a:t>Change in </a:t>
                      </a:r>
                      <a:r>
                        <a:rPr lang="fr-FR" sz="1100" dirty="0" err="1">
                          <a:effectLst/>
                          <a:latin typeface="Arial Narrow" panose="020B0606020202030204" pitchFamily="34" charset="0"/>
                        </a:rPr>
                        <a:t>Edoxaban</a:t>
                      </a:r>
                      <a:r>
                        <a:rPr lang="fr-FR" sz="1100" dirty="0">
                          <a:effectLst/>
                          <a:latin typeface="Arial Narrow" panose="020B0606020202030204" pitchFamily="34" charset="0"/>
                        </a:rPr>
                        <a:t> AUC</a:t>
                      </a:r>
                      <a:r>
                        <a:rPr lang="fr-FR" sz="1100" baseline="-25000" dirty="0">
                          <a:effectLst/>
                          <a:latin typeface="Arial Narrow" panose="020B0606020202030204" pitchFamily="34" charset="0"/>
                        </a:rPr>
                        <a:t>0-</a:t>
                      </a:r>
                      <a:r>
                        <a:rPr lang="fr-FR" sz="1100" dirty="0">
                          <a:effectLst/>
                          <a:latin typeface="Arial Narrow" panose="020B0606020202030204" pitchFamily="34" charset="0"/>
                          <a:sym typeface="Symbol" charset="2"/>
                        </a:rPr>
                        <a:t></a:t>
                      </a:r>
                      <a:r>
                        <a:rPr lang="fr-FR" sz="1100" dirty="0">
                          <a:effectLst/>
                          <a:latin typeface="Arial Narrow" panose="020B0606020202030204" pitchFamily="34" charset="0"/>
                        </a:rPr>
                        <a:t> </a:t>
                      </a:r>
                      <a:r>
                        <a:rPr lang="fr-FR" sz="1100" dirty="0" err="1">
                          <a:effectLst/>
                          <a:latin typeface="Arial Narrow" panose="020B0606020202030204" pitchFamily="34" charset="0"/>
                        </a:rPr>
                        <a:t>compared</a:t>
                      </a:r>
                      <a:r>
                        <a:rPr lang="fr-FR" sz="1100" dirty="0">
                          <a:effectLst/>
                          <a:latin typeface="Arial Narrow" panose="020B0606020202030204" pitchFamily="34" charset="0"/>
                        </a:rPr>
                        <a:t> to </a:t>
                      </a:r>
                      <a:r>
                        <a:rPr lang="fr-FR" sz="1100" dirty="0" err="1">
                          <a:effectLst/>
                          <a:latin typeface="Arial Narrow" panose="020B0606020202030204" pitchFamily="34" charset="0"/>
                        </a:rPr>
                        <a:t>CrCL</a:t>
                      </a:r>
                      <a:r>
                        <a:rPr lang="fr-FR" sz="1100" dirty="0">
                          <a:effectLst/>
                          <a:latin typeface="Arial Narrow" panose="020B0606020202030204" pitchFamily="34" charset="0"/>
                        </a:rPr>
                        <a:t> &gt; 80 </a:t>
                      </a:r>
                      <a:r>
                        <a:rPr lang="fr-FR" sz="1100" dirty="0" err="1">
                          <a:effectLst/>
                          <a:latin typeface="Arial Narrow" panose="020B0606020202030204" pitchFamily="34" charset="0"/>
                        </a:rPr>
                        <a:t>mL</a:t>
                      </a:r>
                      <a:r>
                        <a:rPr lang="fr-FR" sz="1100" dirty="0">
                          <a:effectLst/>
                          <a:latin typeface="Arial Narrow" panose="020B0606020202030204" pitchFamily="34" charset="0"/>
                        </a:rPr>
                        <a:t>/min</a:t>
                      </a:r>
                    </a:p>
                  </a:txBody>
                  <a:tcPr marL="34290" marR="34290" marT="0" marB="0" anchor="ctr">
                    <a:solidFill>
                      <a:srgbClr val="F2FBFC"/>
                    </a:solidFill>
                  </a:tcPr>
                </a:tc>
                <a:tc>
                  <a:txBody>
                    <a:bodyPr/>
                    <a:lstStyle/>
                    <a:p>
                      <a:pPr algn="ctr">
                        <a:spcAft>
                          <a:spcPts val="1200"/>
                        </a:spcAft>
                      </a:pPr>
                      <a:r>
                        <a:rPr lang="fr-FR" sz="1100" dirty="0">
                          <a:effectLst/>
                          <a:latin typeface="Arial Narrow" panose="020B0606020202030204" pitchFamily="34" charset="0"/>
                        </a:rPr>
                        <a:t>-</a:t>
                      </a:r>
                    </a:p>
                  </a:txBody>
                  <a:tcPr marL="34290" marR="34290" marT="0" marB="0" anchor="ctr">
                    <a:solidFill>
                      <a:srgbClr val="F2FBFC"/>
                    </a:solidFill>
                  </a:tcPr>
                </a:tc>
                <a:tc>
                  <a:txBody>
                    <a:bodyPr/>
                    <a:lstStyle/>
                    <a:p>
                      <a:pPr algn="ctr">
                        <a:spcAft>
                          <a:spcPts val="1200"/>
                        </a:spcAft>
                      </a:pPr>
                      <a:r>
                        <a:rPr lang="fr-FR" sz="1100" dirty="0">
                          <a:effectLst/>
                          <a:latin typeface="Arial Narrow" panose="020B0606020202030204" pitchFamily="34" charset="0"/>
                          <a:ea typeface="ＭＳ 明朝" charset="-128"/>
                          <a:cs typeface="Times New Roman" charset="0"/>
                        </a:rPr>
                        <a:t>32%</a:t>
                      </a:r>
                    </a:p>
                  </a:txBody>
                  <a:tcPr marL="34290" marR="34290" marT="0" marB="0" anchor="ctr">
                    <a:solidFill>
                      <a:srgbClr val="F2FBFC"/>
                    </a:solidFill>
                  </a:tcPr>
                </a:tc>
                <a:tc>
                  <a:txBody>
                    <a:bodyPr/>
                    <a:lstStyle/>
                    <a:p>
                      <a:pPr algn="ctr">
                        <a:spcAft>
                          <a:spcPts val="1200"/>
                        </a:spcAft>
                      </a:pPr>
                      <a:r>
                        <a:rPr lang="fr-FR" sz="1100" dirty="0">
                          <a:effectLst/>
                          <a:latin typeface="Arial Narrow" panose="020B0606020202030204" pitchFamily="34" charset="0"/>
                          <a:ea typeface="ＭＳ 明朝" charset="-128"/>
                          <a:cs typeface="Times New Roman" charset="0"/>
                        </a:rPr>
                        <a:t>74%</a:t>
                      </a:r>
                    </a:p>
                  </a:txBody>
                  <a:tcPr marL="34290" marR="34290" marT="0" marB="0" anchor="ctr">
                    <a:solidFill>
                      <a:srgbClr val="F2FBFC"/>
                    </a:solidFill>
                  </a:tcPr>
                </a:tc>
                <a:tc>
                  <a:txBody>
                    <a:bodyPr/>
                    <a:lstStyle/>
                    <a:p>
                      <a:pPr algn="ctr">
                        <a:spcAft>
                          <a:spcPts val="1200"/>
                        </a:spcAft>
                      </a:pPr>
                      <a:r>
                        <a:rPr lang="fr-FR" sz="1100" dirty="0">
                          <a:effectLst/>
                          <a:latin typeface="Arial Narrow" panose="020B0606020202030204" pitchFamily="34" charset="0"/>
                          <a:ea typeface="ＭＳ 明朝" charset="-128"/>
                          <a:cs typeface="Times New Roman" charset="0"/>
                        </a:rPr>
                        <a:t>72%</a:t>
                      </a:r>
                    </a:p>
                  </a:txBody>
                  <a:tcPr marL="34290" marR="34290" marT="0" marB="0" anchor="ctr">
                    <a:solidFill>
                      <a:srgbClr val="F2FBFC"/>
                    </a:solidFill>
                  </a:tcPr>
                </a:tc>
                <a:tc>
                  <a:txBody>
                    <a:bodyPr/>
                    <a:lstStyle/>
                    <a:p>
                      <a:pPr algn="ctr">
                        <a:spcAft>
                          <a:spcPts val="1200"/>
                        </a:spcAft>
                      </a:pPr>
                      <a:r>
                        <a:rPr lang="fr-FR" sz="1100" dirty="0">
                          <a:effectLst/>
                          <a:latin typeface="Arial Narrow" panose="020B0606020202030204" pitchFamily="34" charset="0"/>
                          <a:ea typeface="ＭＳ 明朝" charset="-128"/>
                          <a:cs typeface="Times New Roman" charset="0"/>
                        </a:rPr>
                        <a:t>93%</a:t>
                      </a:r>
                    </a:p>
                  </a:txBody>
                  <a:tcPr marL="34290" marR="34290" marT="0" marB="0" anchor="ctr">
                    <a:solidFill>
                      <a:srgbClr val="F2FBFC"/>
                    </a:solidFill>
                  </a:tcPr>
                </a:tc>
                <a:extLst>
                  <a:ext uri="{0D108BD9-81ED-4DB2-BD59-A6C34878D82A}">
                    <a16:rowId xmlns:a16="http://schemas.microsoft.com/office/drawing/2014/main" val="10001"/>
                  </a:ext>
                </a:extLst>
              </a:tr>
            </a:tbl>
          </a:graphicData>
        </a:graphic>
      </p:graphicFrame>
      <p:sp>
        <p:nvSpPr>
          <p:cNvPr id="17" name="Parenthèse fermante 6">
            <a:extLst>
              <a:ext uri="{FF2B5EF4-FFF2-40B4-BE49-F238E27FC236}">
                <a16:creationId xmlns:a16="http://schemas.microsoft.com/office/drawing/2014/main" id="{185D7B04-BE55-44DC-B94D-32C8BD8321F2}"/>
              </a:ext>
            </a:extLst>
          </p:cNvPr>
          <p:cNvSpPr/>
          <p:nvPr/>
        </p:nvSpPr>
        <p:spPr>
          <a:xfrm rot="5400000">
            <a:off x="6555358" y="4431356"/>
            <a:ext cx="244335" cy="3212432"/>
          </a:xfrm>
          <a:prstGeom prst="rightBracket">
            <a:avLst/>
          </a:prstGeom>
        </p:spPr>
        <p:style>
          <a:lnRef idx="1">
            <a:schemeClr val="accent1"/>
          </a:lnRef>
          <a:fillRef idx="0">
            <a:schemeClr val="accent1"/>
          </a:fillRef>
          <a:effectRef idx="0">
            <a:schemeClr val="accent1"/>
          </a:effectRef>
          <a:fontRef idx="minor">
            <a:schemeClr val="tx1"/>
          </a:fontRef>
        </p:style>
        <p:txBody>
          <a:bodyPr lIns="51206" tIns="25603" rIns="51206" bIns="25603" rtlCol="0" anchor="ctr"/>
          <a:lstStyle/>
          <a:p>
            <a:pPr algn="ctr"/>
            <a:endParaRPr lang="en-CA">
              <a:latin typeface="Arial Narrow" panose="020B0606020202030204" pitchFamily="34" charset="0"/>
            </a:endParaRPr>
          </a:p>
        </p:txBody>
      </p:sp>
      <p:sp>
        <p:nvSpPr>
          <p:cNvPr id="18" name="Rectangle 17">
            <a:extLst>
              <a:ext uri="{FF2B5EF4-FFF2-40B4-BE49-F238E27FC236}">
                <a16:creationId xmlns:a16="http://schemas.microsoft.com/office/drawing/2014/main" id="{F2BC6694-EDEA-41EB-B12E-CC7EE8756202}"/>
              </a:ext>
            </a:extLst>
          </p:cNvPr>
          <p:cNvSpPr/>
          <p:nvPr/>
        </p:nvSpPr>
        <p:spPr>
          <a:xfrm>
            <a:off x="5071309" y="5866443"/>
            <a:ext cx="3212433" cy="244336"/>
          </a:xfrm>
          <a:prstGeom prst="rect">
            <a:avLst/>
          </a:prstGeom>
        </p:spPr>
        <p:txBody>
          <a:bodyPr wrap="square" lIns="51206" tIns="25603" rIns="51206" bIns="25603">
            <a:spAutoFit/>
          </a:bodyPr>
          <a:lstStyle/>
          <a:p>
            <a:pPr algn="ctr"/>
            <a:r>
              <a:rPr lang="en-CA" sz="1200" b="1" dirty="0">
                <a:latin typeface="Arial Narrow" panose="020B0606020202030204" pitchFamily="34" charset="0"/>
              </a:rPr>
              <a:t>Need 50% dose reduction</a:t>
            </a:r>
          </a:p>
        </p:txBody>
      </p:sp>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41651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210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32B2AC5-0C79-4D8A-90FC-8FF74B0ADFFC}"/>
              </a:ext>
            </a:extLst>
          </p:cNvPr>
          <p:cNvSpPr txBox="1"/>
          <p:nvPr/>
        </p:nvSpPr>
        <p:spPr>
          <a:xfrm>
            <a:off x="3289718" y="1443133"/>
            <a:ext cx="5657390" cy="4401205"/>
          </a:xfrm>
          <a:prstGeom prst="rect">
            <a:avLst/>
          </a:prstGeom>
          <a:noFill/>
        </p:spPr>
        <p:txBody>
          <a:bodyPr wrap="square" rtlCol="0">
            <a:spAutoFit/>
          </a:bodyPr>
          <a:lstStyle/>
          <a:p>
            <a:pPr marL="342900" indent="-342900">
              <a:buClr>
                <a:srgbClr val="00B0F0"/>
              </a:buClr>
              <a:buFont typeface="Wingdings" panose="05000000000000000000" pitchFamily="2" charset="2"/>
              <a:buChar char="§"/>
            </a:pPr>
            <a:r>
              <a:rPr lang="en-CA" sz="4000" b="1" dirty="0">
                <a:latin typeface="Arial Narrow" panose="020B0606020202030204" pitchFamily="34" charset="0"/>
              </a:rPr>
              <a:t>Melvin is becoming more weary of having blood work done regularly to monitor his INR and is keen to see if he qualifies for a different medication</a:t>
            </a:r>
          </a:p>
          <a:p>
            <a:pPr>
              <a:buClr>
                <a:srgbClr val="102642"/>
              </a:buClr>
            </a:pPr>
            <a:endParaRPr lang="en-US" sz="4000" b="1" dirty="0">
              <a:latin typeface="Arial Narrow" panose="020B0606020202030204" pitchFamily="34" charset="0"/>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4</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956403" y="5280547"/>
            <a:ext cx="1257348" cy="1433728"/>
          </a:xfrm>
          <a:prstGeom prst="rect">
            <a:avLst/>
          </a:prstGeom>
        </p:spPr>
      </p:pic>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pic>
        <p:nvPicPr>
          <p:cNvPr id="13" name="Picture 12" descr="A person wearing a suit and tie&#10;&#10;Description automatically generated">
            <a:extLst>
              <a:ext uri="{FF2B5EF4-FFF2-40B4-BE49-F238E27FC236}">
                <a16:creationId xmlns:a16="http://schemas.microsoft.com/office/drawing/2014/main" id="{BF261CBA-95CF-4D83-865A-10955CC730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578" y="1635922"/>
            <a:ext cx="3577631" cy="5366446"/>
          </a:xfrm>
          <a:prstGeom prst="rect">
            <a:avLst/>
          </a:prstGeom>
        </p:spPr>
      </p:pic>
      <p:sp>
        <p:nvSpPr>
          <p:cNvPr id="16" name="TextBox 15">
            <a:extLst>
              <a:ext uri="{FF2B5EF4-FFF2-40B4-BE49-F238E27FC236}">
                <a16:creationId xmlns:a16="http://schemas.microsoft.com/office/drawing/2014/main" id="{6512DF39-CCC9-4E42-AF95-4D4F9C13C006}"/>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b="1"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Melvin</a:t>
            </a:r>
          </a:p>
          <a:p>
            <a:pPr marR="0" lvl="0" indent="0" algn="ctr" fontAlgn="auto">
              <a:lnSpc>
                <a:spcPct val="100000"/>
              </a:lnSpc>
              <a:spcBef>
                <a:spcPts val="0"/>
              </a:spcBef>
              <a:spcAft>
                <a:spcPts val="0"/>
              </a:spcAft>
              <a:buClrTx/>
              <a:buSzTx/>
              <a:buFontTx/>
              <a:buNone/>
              <a:tabLst/>
              <a:defRPr/>
            </a:pPr>
            <a:r>
              <a:rPr lang="en-CA" b="1"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70 </a:t>
            </a:r>
            <a:r>
              <a:rPr lang="en-US" b="1"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b="1"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spTree>
    <p:extLst>
      <p:ext uri="{BB962C8B-B14F-4D97-AF65-F5344CB8AC3E}">
        <p14:creationId xmlns:p14="http://schemas.microsoft.com/office/powerpoint/2010/main" val="618990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Patients with AF and Moderate Renal Impairment</a:t>
            </a:r>
          </a:p>
        </p:txBody>
      </p:sp>
      <p:sp>
        <p:nvSpPr>
          <p:cNvPr id="462" name="TextBox 461">
            <a:extLst>
              <a:ext uri="{FF2B5EF4-FFF2-40B4-BE49-F238E27FC236}">
                <a16:creationId xmlns:a16="http://schemas.microsoft.com/office/drawing/2014/main" id="{06199D53-D677-4CF8-9E7F-83097EFEC7A1}"/>
              </a:ext>
            </a:extLst>
          </p:cNvPr>
          <p:cNvSpPr txBox="1"/>
          <p:nvPr/>
        </p:nvSpPr>
        <p:spPr>
          <a:xfrm>
            <a:off x="71423" y="6306367"/>
            <a:ext cx="8988258" cy="369332"/>
          </a:xfrm>
          <a:prstGeom prst="rect">
            <a:avLst/>
          </a:prstGeom>
          <a:noFill/>
        </p:spPr>
        <p:txBody>
          <a:bodyPr wrap="square" rtlCol="0">
            <a:spAutoFit/>
          </a:bodyPr>
          <a:lstStyle/>
          <a:p>
            <a:pPr marL="228600" lvl="0" indent="-228600">
              <a:buFont typeface="+mj-lt"/>
              <a:buAutoNum type="arabicPeriod"/>
              <a:defRPr/>
            </a:pPr>
            <a:r>
              <a:rPr lang="da-DK" altLang="en-US" sz="900" dirty="0">
                <a:solidFill>
                  <a:prstClr val="white"/>
                </a:solidFill>
                <a:latin typeface="Arial Narrow" panose="020B0606020202030204" pitchFamily="34" charset="0"/>
                <a:cs typeface="Lato"/>
              </a:rPr>
              <a:t>Hart et al. Can J Cardiol. 2013;29:S71–78; </a:t>
            </a:r>
          </a:p>
          <a:p>
            <a:pPr marL="228600" lvl="0" indent="-228600">
              <a:buFont typeface="+mj-lt"/>
              <a:buAutoNum type="arabicPeriod"/>
              <a:defRPr/>
            </a:pPr>
            <a:r>
              <a:rPr lang="da-DK" altLang="en-US" sz="900" dirty="0">
                <a:solidFill>
                  <a:prstClr val="white"/>
                </a:solidFill>
                <a:latin typeface="Arial Narrow" panose="020B0606020202030204" pitchFamily="34" charset="0"/>
                <a:cs typeface="Lato"/>
              </a:rPr>
              <a:t>Olesen et al. N Engl J Med. 2012;367:625–35.</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C0AA0A0-C681-426B-9F11-1AF84C2818A9}"/>
              </a:ext>
            </a:extLst>
          </p:cNvPr>
          <p:cNvSpPr txBox="1"/>
          <p:nvPr/>
        </p:nvSpPr>
        <p:spPr>
          <a:xfrm>
            <a:off x="1819275" y="2172809"/>
            <a:ext cx="5867400" cy="523220"/>
          </a:xfrm>
          <a:prstGeom prst="rect">
            <a:avLst/>
          </a:prstGeom>
          <a:noFill/>
          <a:ln>
            <a:noFill/>
          </a:ln>
        </p:spPr>
        <p:txBody>
          <a:bodyPr wrap="square" rtlCol="0">
            <a:spAutoFit/>
          </a:bodyPr>
          <a:lstStyle/>
          <a:p>
            <a:pPr algn="ctr"/>
            <a:r>
              <a:rPr lang="en-US" sz="2800" b="1" dirty="0">
                <a:solidFill>
                  <a:srgbClr val="19325C"/>
                </a:solidFill>
                <a:latin typeface="Arial Narrow" panose="020B0606020202030204" pitchFamily="34" charset="0"/>
              </a:rPr>
              <a:t>Frequency of CKD in AF Patients</a:t>
            </a:r>
            <a:r>
              <a:rPr lang="en-US" sz="2800" b="1" baseline="30000" dirty="0">
                <a:solidFill>
                  <a:srgbClr val="19325C"/>
                </a:solidFill>
                <a:latin typeface="Arial Narrow" panose="020B0606020202030204" pitchFamily="34" charset="0"/>
              </a:rPr>
              <a:t>1</a:t>
            </a:r>
          </a:p>
        </p:txBody>
      </p:sp>
      <p:sp>
        <p:nvSpPr>
          <p:cNvPr id="14" name="Rectangle 13">
            <a:extLst>
              <a:ext uri="{FF2B5EF4-FFF2-40B4-BE49-F238E27FC236}">
                <a16:creationId xmlns:a16="http://schemas.microsoft.com/office/drawing/2014/main" id="{15B673DD-DD33-4A51-A391-FE7774055DCD}"/>
              </a:ext>
            </a:extLst>
          </p:cNvPr>
          <p:cNvSpPr/>
          <p:nvPr/>
        </p:nvSpPr>
        <p:spPr>
          <a:xfrm>
            <a:off x="287562" y="1256611"/>
            <a:ext cx="8177850" cy="867930"/>
          </a:xfrm>
          <a:prstGeom prst="rect">
            <a:avLst/>
          </a:prstGeom>
        </p:spPr>
        <p:txBody>
          <a:bodyPr wrap="square">
            <a:spAutoFit/>
          </a:bodyPr>
          <a:lstStyle/>
          <a:p>
            <a:pPr marL="285750" indent="-285750">
              <a:lnSpc>
                <a:spcPct val="110000"/>
              </a:lnSpc>
              <a:buClr>
                <a:srgbClr val="00B0F0"/>
              </a:buClr>
              <a:buFont typeface="Wingdings" panose="05000000000000000000" pitchFamily="2" charset="2"/>
              <a:buChar char="§"/>
            </a:pPr>
            <a:r>
              <a:rPr lang="en-GB" sz="2400" b="1" dirty="0">
                <a:solidFill>
                  <a:srgbClr val="E7E6E6">
                    <a:lumMod val="25000"/>
                  </a:srgbClr>
                </a:solidFill>
                <a:latin typeface="Arial Narrow" panose="020B0606020202030204" pitchFamily="34" charset="0"/>
              </a:rPr>
              <a:t>1/3 patients with AF have CKD</a:t>
            </a:r>
            <a:r>
              <a:rPr lang="en-GB" sz="2400" b="1" baseline="30000" dirty="0">
                <a:solidFill>
                  <a:srgbClr val="E7E6E6">
                    <a:lumMod val="25000"/>
                  </a:srgbClr>
                </a:solidFill>
                <a:latin typeface="Arial Narrow" panose="020B0606020202030204" pitchFamily="34" charset="0"/>
              </a:rPr>
              <a:t>1</a:t>
            </a:r>
          </a:p>
          <a:p>
            <a:pPr marL="285750" indent="-285750">
              <a:buClr>
                <a:srgbClr val="00B0F0"/>
              </a:buClr>
              <a:buFont typeface="Wingdings" panose="05000000000000000000" pitchFamily="2" charset="2"/>
              <a:buChar char="§"/>
            </a:pPr>
            <a:r>
              <a:rPr lang="en-GB" sz="2400" b="1" dirty="0">
                <a:solidFill>
                  <a:srgbClr val="E7E6E6">
                    <a:lumMod val="25000"/>
                  </a:srgbClr>
                </a:solidFill>
                <a:latin typeface="Arial Narrow" panose="020B0606020202030204" pitchFamily="34" charset="0"/>
              </a:rPr>
              <a:t>Prevalence of both AF and CKD increase with age</a:t>
            </a:r>
            <a:r>
              <a:rPr lang="en-GB" sz="2400" b="1" baseline="30000" dirty="0">
                <a:solidFill>
                  <a:srgbClr val="E7E6E6">
                    <a:lumMod val="25000"/>
                  </a:srgbClr>
                </a:solidFill>
                <a:latin typeface="Arial Narrow" panose="020B0606020202030204" pitchFamily="34" charset="0"/>
              </a:rPr>
              <a:t>2</a:t>
            </a:r>
          </a:p>
        </p:txBody>
      </p:sp>
      <p:pic>
        <p:nvPicPr>
          <p:cNvPr id="3" name="Picture 2">
            <a:extLst>
              <a:ext uri="{FF2B5EF4-FFF2-40B4-BE49-F238E27FC236}">
                <a16:creationId xmlns:a16="http://schemas.microsoft.com/office/drawing/2014/main" id="{9F681247-2FC7-449F-AD37-252C23534F1D}"/>
              </a:ext>
            </a:extLst>
          </p:cNvPr>
          <p:cNvPicPr>
            <a:picLocks noChangeAspect="1"/>
          </p:cNvPicPr>
          <p:nvPr/>
        </p:nvPicPr>
        <p:blipFill>
          <a:blip r:embed="rId6"/>
          <a:stretch>
            <a:fillRect/>
          </a:stretch>
        </p:blipFill>
        <p:spPr>
          <a:xfrm>
            <a:off x="2283881" y="2696029"/>
            <a:ext cx="4938188" cy="39810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6722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176140"/>
            <a:ext cx="7368797" cy="1200329"/>
          </a:xfrm>
          <a:prstGeom prst="rect">
            <a:avLst/>
          </a:prstGeom>
        </p:spPr>
        <p:txBody>
          <a:bodyPr wrap="square">
            <a:spAutoFit/>
          </a:bodyPr>
          <a:lstStyle/>
          <a:p>
            <a:pPr algn="ctr">
              <a:defRPr/>
            </a:pPr>
            <a:r>
              <a:rPr lang="en-CA" sz="3600" b="1" dirty="0">
                <a:solidFill>
                  <a:schemeClr val="bg1">
                    <a:lumMod val="95000"/>
                  </a:schemeClr>
                </a:solidFill>
                <a:latin typeface="Arial Narrow" panose="020B0606020202030204" pitchFamily="34" charset="0"/>
                <a:cs typeface="Candara"/>
              </a:rPr>
              <a:t>What additional options does Melvin qualify for (</a:t>
            </a:r>
            <a:r>
              <a:rPr lang="en-CA" sz="3600" b="1" dirty="0">
                <a:solidFill>
                  <a:srgbClr val="DCF4F8"/>
                </a:solidFill>
                <a:latin typeface="Arial Narrow" panose="020B0606020202030204" pitchFamily="34" charset="0"/>
                <a:cs typeface="Candara"/>
              </a:rPr>
              <a:t>eGFR 35</a:t>
            </a:r>
            <a:r>
              <a:rPr lang="en-CA" sz="3600" b="1" dirty="0">
                <a:solidFill>
                  <a:schemeClr val="bg1">
                    <a:lumMod val="95000"/>
                  </a:schemeClr>
                </a:solidFill>
                <a:latin typeface="Arial Narrow" panose="020B0606020202030204" pitchFamily="34" charset="0"/>
                <a:cs typeface="Candara"/>
              </a:rPr>
              <a:t>)?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r>
              <a:rPr lang="en-CA" b="1" i="1" dirty="0">
                <a:solidFill>
                  <a:srgbClr val="23334E"/>
                </a:solidFill>
                <a:latin typeface="Arial Narrow" panose="020B0606020202030204" pitchFamily="34" charset="0"/>
                <a:cs typeface="Aharoni" panose="02010803020104030203" pitchFamily="2" charset="-79"/>
              </a:rPr>
              <a:t>Select from one or more of the available options</a:t>
            </a:r>
          </a:p>
          <a:p>
            <a:pPr algn="l">
              <a:lnSpc>
                <a:spcPct val="100000"/>
              </a:lnSpc>
              <a:spcBef>
                <a:spcPts val="0"/>
              </a:spcBef>
              <a:buClr>
                <a:schemeClr val="accent2"/>
              </a:buClr>
            </a:pPr>
            <a:endParaRPr lang="en-CA" sz="2000" b="1" i="1" dirty="0">
              <a:solidFill>
                <a:srgbClr val="254A87"/>
              </a:solidFill>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600" b="1" dirty="0">
                <a:latin typeface="Arial Narrow" panose="020B0606020202030204" pitchFamily="34" charset="0"/>
                <a:ea typeface="Lato" panose="020F0502020204030203" pitchFamily="34" charset="0"/>
                <a:cs typeface="Lato" panose="020F0502020204030203" pitchFamily="34" charset="0"/>
              </a:rPr>
              <a:t>No change, let Melvin know warfarin  is the safest option for his stage of chronic kidney disease</a:t>
            </a:r>
          </a:p>
          <a:p>
            <a:pPr marL="914400" lvl="1" indent="-457200" algn="l" defTabSz="914377">
              <a:lnSpc>
                <a:spcPct val="100000"/>
              </a:lnSpc>
              <a:spcBef>
                <a:spcPts val="600"/>
              </a:spcBef>
              <a:buFont typeface="+mj-lt"/>
              <a:buAutoNum type="arabicPeriod"/>
            </a:pPr>
            <a:r>
              <a:rPr lang="en-CA" sz="1600" b="1" dirty="0">
                <a:latin typeface="Arial Narrow" panose="020B0606020202030204" pitchFamily="34" charset="0"/>
                <a:ea typeface="Lato" panose="020F0502020204030203" pitchFamily="34" charset="0"/>
                <a:cs typeface="Lato" panose="020F0502020204030203" pitchFamily="34" charset="0"/>
              </a:rPr>
              <a:t>Switch to Dabigatran 150 mg BID</a:t>
            </a:r>
          </a:p>
          <a:p>
            <a:pPr marL="914400" lvl="1" indent="-457200" algn="l" defTabSz="914377">
              <a:lnSpc>
                <a:spcPct val="100000"/>
              </a:lnSpc>
              <a:spcBef>
                <a:spcPts val="600"/>
              </a:spcBef>
              <a:buFont typeface="+mj-lt"/>
              <a:buAutoNum type="arabicPeriod"/>
            </a:pPr>
            <a:r>
              <a:rPr lang="en-CA" sz="1600" b="1" dirty="0">
                <a:latin typeface="Arial Narrow" panose="020B0606020202030204" pitchFamily="34" charset="0"/>
                <a:ea typeface="Lato" panose="020F0502020204030203" pitchFamily="34" charset="0"/>
                <a:cs typeface="Lato" panose="020F0502020204030203" pitchFamily="34" charset="0"/>
              </a:rPr>
              <a:t>Switch to Dabigatran 110 mg BID</a:t>
            </a:r>
          </a:p>
          <a:p>
            <a:pPr marL="914400" lvl="1" indent="-457200" algn="l" defTabSz="914377">
              <a:lnSpc>
                <a:spcPct val="100000"/>
              </a:lnSpc>
              <a:spcBef>
                <a:spcPts val="600"/>
              </a:spcBef>
              <a:buFont typeface="+mj-lt"/>
              <a:buAutoNum type="arabicPeriod"/>
            </a:pPr>
            <a:r>
              <a:rPr lang="en-CA" sz="1600" b="1" dirty="0">
                <a:latin typeface="Arial Narrow" panose="020B0606020202030204" pitchFamily="34" charset="0"/>
                <a:ea typeface="Lato" panose="020F0502020204030203" pitchFamily="34" charset="0"/>
                <a:cs typeface="Lato" panose="020F0502020204030203" pitchFamily="34" charset="0"/>
              </a:rPr>
              <a:t>Switch to Apixaban 5 mg  BID</a:t>
            </a:r>
          </a:p>
          <a:p>
            <a:pPr marL="914400" lvl="1" indent="-457200" algn="l" defTabSz="914377">
              <a:lnSpc>
                <a:spcPct val="100000"/>
              </a:lnSpc>
              <a:spcBef>
                <a:spcPts val="600"/>
              </a:spcBef>
              <a:buFont typeface="+mj-lt"/>
              <a:buAutoNum type="arabicPeriod"/>
            </a:pPr>
            <a:r>
              <a:rPr lang="en-CA" sz="1600" b="1" dirty="0">
                <a:latin typeface="Arial Narrow" panose="020B0606020202030204" pitchFamily="34" charset="0"/>
                <a:ea typeface="Lato" panose="020F0502020204030203" pitchFamily="34" charset="0"/>
                <a:cs typeface="Lato" panose="020F0502020204030203" pitchFamily="34" charset="0"/>
              </a:rPr>
              <a:t>Switch to Apixaban 2.5 mg BID</a:t>
            </a:r>
          </a:p>
          <a:p>
            <a:pPr marL="914400" lvl="1" indent="-457200" algn="l" defTabSz="914377">
              <a:lnSpc>
                <a:spcPct val="100000"/>
              </a:lnSpc>
              <a:spcBef>
                <a:spcPts val="600"/>
              </a:spcBef>
              <a:buFont typeface="+mj-lt"/>
              <a:buAutoNum type="arabicPeriod"/>
            </a:pPr>
            <a:r>
              <a:rPr lang="en-CA" sz="1600" b="1" dirty="0">
                <a:latin typeface="Arial Narrow" panose="020B0606020202030204" pitchFamily="34" charset="0"/>
                <a:ea typeface="Lato" panose="020F0502020204030203" pitchFamily="34" charset="0"/>
                <a:cs typeface="Lato" panose="020F0502020204030203" pitchFamily="34" charset="0"/>
              </a:rPr>
              <a:t>Switch to </a:t>
            </a:r>
            <a:r>
              <a:rPr lang="en-CA" sz="1600" b="1" dirty="0" err="1">
                <a:latin typeface="Arial Narrow" panose="020B0606020202030204" pitchFamily="34" charset="0"/>
                <a:ea typeface="Lato" panose="020F0502020204030203" pitchFamily="34" charset="0"/>
                <a:cs typeface="Lato" panose="020F0502020204030203" pitchFamily="34" charset="0"/>
              </a:rPr>
              <a:t>Edoxaban</a:t>
            </a:r>
            <a:r>
              <a:rPr lang="en-CA" sz="1600" b="1" dirty="0">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sz="1600" b="1" dirty="0">
                <a:latin typeface="Arial Narrow" panose="020B0606020202030204" pitchFamily="34" charset="0"/>
                <a:ea typeface="Lato" panose="020F0502020204030203" pitchFamily="34" charset="0"/>
                <a:cs typeface="Lato" panose="020F0502020204030203" pitchFamily="34" charset="0"/>
              </a:rPr>
              <a:t>Switch to </a:t>
            </a:r>
            <a:r>
              <a:rPr lang="en-CA" sz="1600" b="1" dirty="0" err="1">
                <a:latin typeface="Arial Narrow" panose="020B0606020202030204" pitchFamily="34" charset="0"/>
                <a:ea typeface="Lato" panose="020F0502020204030203" pitchFamily="34" charset="0"/>
                <a:cs typeface="Lato" panose="020F0502020204030203" pitchFamily="34" charset="0"/>
              </a:rPr>
              <a:t>Edoxaban</a:t>
            </a:r>
            <a:r>
              <a:rPr lang="en-CA" sz="1600" b="1" dirty="0">
                <a:latin typeface="Arial Narrow" panose="020B0606020202030204" pitchFamily="34" charset="0"/>
                <a:ea typeface="Lato" panose="020F0502020204030203" pitchFamily="34" charset="0"/>
                <a:cs typeface="Lato" panose="020F0502020204030203" pitchFamily="34" charset="0"/>
              </a:rPr>
              <a:t> 30 mg OD</a:t>
            </a:r>
          </a:p>
          <a:p>
            <a:pPr marL="914400" lvl="1" indent="-457200" algn="l" defTabSz="914377">
              <a:lnSpc>
                <a:spcPct val="100000"/>
              </a:lnSpc>
              <a:spcBef>
                <a:spcPts val="600"/>
              </a:spcBef>
              <a:buFont typeface="+mj-lt"/>
              <a:buAutoNum type="arabicPeriod"/>
            </a:pPr>
            <a:r>
              <a:rPr lang="en-CA" sz="1600" b="1" dirty="0">
                <a:latin typeface="Arial Narrow" panose="020B0606020202030204" pitchFamily="34" charset="0"/>
                <a:ea typeface="Lato" panose="020F0502020204030203" pitchFamily="34" charset="0"/>
                <a:cs typeface="Lato" panose="020F0502020204030203" pitchFamily="34" charset="0"/>
              </a:rPr>
              <a:t>Switch to Rivaroxaban 20 mg OD</a:t>
            </a:r>
          </a:p>
          <a:p>
            <a:pPr marL="914400" lvl="1" indent="-457200" algn="l" defTabSz="914377">
              <a:lnSpc>
                <a:spcPct val="100000"/>
              </a:lnSpc>
              <a:spcBef>
                <a:spcPts val="600"/>
              </a:spcBef>
              <a:buFont typeface="+mj-lt"/>
              <a:buAutoNum type="arabicPeriod"/>
            </a:pPr>
            <a:r>
              <a:rPr lang="en-CA" sz="1600" b="1" dirty="0">
                <a:latin typeface="Arial Narrow" panose="020B0606020202030204" pitchFamily="34" charset="0"/>
                <a:ea typeface="Lato" panose="020F0502020204030203" pitchFamily="34" charset="0"/>
                <a:cs typeface="Lato" panose="020F0502020204030203" pitchFamily="34" charset="0"/>
              </a:rPr>
              <a:t>Switch to Rivaroxaban 15 mg OD</a:t>
            </a:r>
          </a:p>
          <a:p>
            <a:pPr lvl="1" algn="l" defTabSz="914377">
              <a:lnSpc>
                <a:spcPct val="100000"/>
              </a:lnSpc>
              <a:spcBef>
                <a:spcPts val="600"/>
              </a:spcBef>
            </a:pPr>
            <a:endParaRPr lang="en-CA" sz="3600" b="1" dirty="0">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57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3">
                                            <p:txEl>
                                              <p:pRg st="4" end="4"/>
                                            </p:txEl>
                                          </p:spTgt>
                                        </p:tgtEl>
                                        <p:attrNameLst>
                                          <p:attrName>style.color</p:attrName>
                                        </p:attrNameLst>
                                      </p:cBhvr>
                                      <p:to>
                                        <a:srgbClr val="30C1D7"/>
                                      </p:to>
                                    </p:animClr>
                                  </p:childTnLst>
                                </p:cTn>
                              </p:par>
                              <p:par>
                                <p:cTn id="7" presetID="3" presetClass="emph" presetSubtype="2" fill="hold" nodeType="withEffect">
                                  <p:stCondLst>
                                    <p:cond delay="0"/>
                                  </p:stCondLst>
                                  <p:childTnLst>
                                    <p:animClr clrSpc="rgb" dir="cw">
                                      <p:cBhvr override="childStyle">
                                        <p:cTn id="8" dur="750" fill="hold"/>
                                        <p:tgtEl>
                                          <p:spTgt spid="33">
                                            <p:txEl>
                                              <p:pRg st="5" end="5"/>
                                            </p:txEl>
                                          </p:spTgt>
                                        </p:tgtEl>
                                        <p:attrNameLst>
                                          <p:attrName>style.color</p:attrName>
                                        </p:attrNameLst>
                                      </p:cBhvr>
                                      <p:to>
                                        <a:srgbClr val="30C1D7"/>
                                      </p:to>
                                    </p:animClr>
                                  </p:childTnLst>
                                </p:cTn>
                              </p:par>
                              <p:par>
                                <p:cTn id="9" presetID="3" presetClass="emph" presetSubtype="2" fill="hold" nodeType="withEffect">
                                  <p:stCondLst>
                                    <p:cond delay="0"/>
                                  </p:stCondLst>
                                  <p:childTnLst>
                                    <p:animClr clrSpc="rgb" dir="cw">
                                      <p:cBhvr override="childStyle">
                                        <p:cTn id="10" dur="750" fill="hold"/>
                                        <p:tgtEl>
                                          <p:spTgt spid="33">
                                            <p:txEl>
                                              <p:pRg st="8" end="8"/>
                                            </p:txEl>
                                          </p:spTgt>
                                        </p:tgtEl>
                                        <p:attrNameLst>
                                          <p:attrName>style.color</p:attrName>
                                        </p:attrNameLst>
                                      </p:cBhvr>
                                      <p:to>
                                        <a:srgbClr val="30C1D7"/>
                                      </p:to>
                                    </p:animClr>
                                  </p:childTnLst>
                                </p:cTn>
                              </p:par>
                              <p:par>
                                <p:cTn id="11" presetID="3" presetClass="emph" presetSubtype="2" fill="hold" nodeType="withEffect">
                                  <p:stCondLst>
                                    <p:cond delay="0"/>
                                  </p:stCondLst>
                                  <p:childTnLst>
                                    <p:animClr clrSpc="rgb" dir="cw">
                                      <p:cBhvr override="childStyle">
                                        <p:cTn id="12" dur="750" fill="hold"/>
                                        <p:tgtEl>
                                          <p:spTgt spid="33">
                                            <p:txEl>
                                              <p:pRg st="10" end="10"/>
                                            </p:txEl>
                                          </p:spTgt>
                                        </p:tgtEl>
                                        <p:attrNameLst>
                                          <p:attrName>style.color</p:attrName>
                                        </p:attrNameLst>
                                      </p:cBhvr>
                                      <p:to>
                                        <a:srgbClr val="30C1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CKD is a Risk Factor for Thrombotic and Bleeding Events</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7DEB5E3-E829-4ABF-AF6A-871D28178210}"/>
              </a:ext>
            </a:extLst>
          </p:cNvPr>
          <p:cNvSpPr/>
          <p:nvPr/>
        </p:nvSpPr>
        <p:spPr>
          <a:xfrm>
            <a:off x="146654" y="1338224"/>
            <a:ext cx="8762395" cy="1354217"/>
          </a:xfrm>
          <a:prstGeom prst="rect">
            <a:avLst/>
          </a:prstGeom>
        </p:spPr>
        <p:txBody>
          <a:bodyPr wrap="square">
            <a:spAutoFit/>
          </a:bodyPr>
          <a:lstStyle/>
          <a:p>
            <a:pPr marL="342900" indent="-342900">
              <a:spcBef>
                <a:spcPts val="0"/>
              </a:spcBef>
              <a:buFont typeface="Wingdings" panose="05000000000000000000" pitchFamily="2" charset="2"/>
              <a:buChar char="§"/>
            </a:pPr>
            <a:r>
              <a:rPr lang="en-GB" sz="2200" b="1" dirty="0">
                <a:solidFill>
                  <a:srgbClr val="356AC1"/>
                </a:solidFill>
                <a:latin typeface="Arial Narrow" panose="020B0606020202030204" pitchFamily="34" charset="0"/>
              </a:rPr>
              <a:t>Patients with AF and renal impairment ( compared to no renal impairment):* </a:t>
            </a:r>
          </a:p>
          <a:p>
            <a:pPr marL="742950" lvl="1" indent="-285750">
              <a:spcBef>
                <a:spcPts val="0"/>
              </a:spcBef>
              <a:buClr>
                <a:srgbClr val="30C1D7"/>
              </a:buClr>
              <a:buFont typeface="Wingdings" panose="05000000000000000000" pitchFamily="2" charset="2"/>
              <a:buChar char="§"/>
            </a:pPr>
            <a:r>
              <a:rPr lang="en-GB" sz="2000" b="1" dirty="0">
                <a:latin typeface="Arial Narrow" panose="020B0606020202030204" pitchFamily="34" charset="0"/>
              </a:rPr>
              <a:t>Have a higher risk of bleeding</a:t>
            </a:r>
            <a:r>
              <a:rPr lang="en-GB" sz="2000" b="1" baseline="30000" dirty="0">
                <a:latin typeface="Arial Narrow" panose="020B0606020202030204" pitchFamily="34" charset="0"/>
              </a:rPr>
              <a:t>1 </a:t>
            </a:r>
          </a:p>
          <a:p>
            <a:pPr marL="742950" lvl="1" indent="-285750">
              <a:spcBef>
                <a:spcPts val="0"/>
              </a:spcBef>
              <a:buClr>
                <a:srgbClr val="30C1D7"/>
              </a:buClr>
              <a:buFont typeface="Wingdings" panose="05000000000000000000" pitchFamily="2" charset="2"/>
              <a:buChar char="§"/>
            </a:pPr>
            <a:r>
              <a:rPr lang="en-GB" sz="2000" b="1" dirty="0">
                <a:latin typeface="Arial Narrow" panose="020B0606020202030204" pitchFamily="34" charset="0"/>
              </a:rPr>
              <a:t>Have a higher risk of stroke</a:t>
            </a:r>
            <a:r>
              <a:rPr lang="en-GB" sz="2000" b="1" baseline="30000" dirty="0">
                <a:latin typeface="Arial Narrow" panose="020B0606020202030204" pitchFamily="34" charset="0"/>
              </a:rPr>
              <a:t>1</a:t>
            </a:r>
            <a:r>
              <a:rPr lang="en-GB" sz="2000" b="1" dirty="0">
                <a:latin typeface="Arial Narrow" panose="020B0606020202030204" pitchFamily="34" charset="0"/>
              </a:rPr>
              <a:t> </a:t>
            </a:r>
          </a:p>
          <a:p>
            <a:pPr marL="742950" lvl="1" indent="-285750">
              <a:spcBef>
                <a:spcPts val="0"/>
              </a:spcBef>
              <a:buClr>
                <a:srgbClr val="30C1D7"/>
              </a:buClr>
              <a:buFont typeface="Wingdings" panose="05000000000000000000" pitchFamily="2" charset="2"/>
              <a:buChar char="§"/>
            </a:pPr>
            <a:r>
              <a:rPr lang="en-GB" sz="2000" b="1" dirty="0">
                <a:latin typeface="Arial Narrow" panose="020B0606020202030204" pitchFamily="34" charset="0"/>
              </a:rPr>
              <a:t>Are more often undertreated with warfarin</a:t>
            </a:r>
            <a:r>
              <a:rPr lang="en-GB" sz="2000" b="1" baseline="30000" dirty="0">
                <a:latin typeface="Arial Narrow" panose="020B0606020202030204" pitchFamily="34" charset="0"/>
              </a:rPr>
              <a:t>2</a:t>
            </a:r>
            <a:endParaRPr lang="en-GB" sz="2000" b="1" dirty="0">
              <a:latin typeface="Arial Narrow" panose="020B0606020202030204" pitchFamily="34" charset="0"/>
            </a:endParaRPr>
          </a:p>
        </p:txBody>
      </p:sp>
      <p:pic>
        <p:nvPicPr>
          <p:cNvPr id="2" name="Picture 1">
            <a:extLst>
              <a:ext uri="{FF2B5EF4-FFF2-40B4-BE49-F238E27FC236}">
                <a16:creationId xmlns:a16="http://schemas.microsoft.com/office/drawing/2014/main" id="{8565B7E4-0B2E-487B-84DC-F88D04E83E6F}"/>
              </a:ext>
            </a:extLst>
          </p:cNvPr>
          <p:cNvPicPr>
            <a:picLocks noChangeAspect="1"/>
          </p:cNvPicPr>
          <p:nvPr/>
        </p:nvPicPr>
        <p:blipFill>
          <a:blip r:embed="rId6"/>
          <a:stretch>
            <a:fillRect/>
          </a:stretch>
        </p:blipFill>
        <p:spPr>
          <a:xfrm>
            <a:off x="1082847" y="2692441"/>
            <a:ext cx="7070724" cy="3613926"/>
          </a:xfrm>
          <a:prstGeom prst="rect">
            <a:avLst/>
          </a:prstGeom>
        </p:spPr>
      </p:pic>
      <p:sp>
        <p:nvSpPr>
          <p:cNvPr id="15" name="Text Box 3">
            <a:extLst>
              <a:ext uri="{FF2B5EF4-FFF2-40B4-BE49-F238E27FC236}">
                <a16:creationId xmlns:a16="http://schemas.microsoft.com/office/drawing/2014/main" id="{F833DCAC-A4DC-43A2-B2FB-41D2F76BE3D6}"/>
              </a:ext>
            </a:extLst>
          </p:cNvPr>
          <p:cNvSpPr txBox="1">
            <a:spLocks noChangeArrowheads="1"/>
          </p:cNvSpPr>
          <p:nvPr/>
        </p:nvSpPr>
        <p:spPr bwMode="auto">
          <a:xfrm>
            <a:off x="221785" y="6238207"/>
            <a:ext cx="4341263" cy="507831"/>
          </a:xfrm>
          <a:prstGeom prst="rect">
            <a:avLst/>
          </a:prstGeom>
          <a:noFill/>
          <a:ln w="9525">
            <a:noFill/>
            <a:miter lim="800000"/>
            <a:headEnd/>
            <a:tailEnd/>
          </a:ln>
        </p:spPr>
        <p:txBody>
          <a:bodyPr wrap="square">
            <a:spAutoFit/>
          </a:bodyPr>
          <a:lstStyle/>
          <a:p>
            <a:pPr lvl="0">
              <a:defRPr/>
            </a:pPr>
            <a:r>
              <a:rPr lang="da-DK" altLang="en-US" sz="900" dirty="0">
                <a:solidFill>
                  <a:prstClr val="white"/>
                </a:solidFill>
                <a:latin typeface="Arial Narrow" panose="020B0606020202030204" pitchFamily="34" charset="0"/>
                <a:cs typeface="Lato"/>
              </a:rPr>
              <a:t>*vs. normal renal function.</a:t>
            </a:r>
          </a:p>
          <a:p>
            <a:pPr marL="228600" lvl="0" indent="-228600">
              <a:buFont typeface="+mj-lt"/>
              <a:buAutoNum type="arabicPeriod"/>
              <a:defRPr/>
            </a:pPr>
            <a:r>
              <a:rPr lang="da-DK" altLang="en-US" sz="900" dirty="0">
                <a:solidFill>
                  <a:prstClr val="white"/>
                </a:solidFill>
                <a:latin typeface="Arial Narrow" panose="020B0606020202030204" pitchFamily="34" charset="0"/>
                <a:cs typeface="Lato"/>
              </a:rPr>
              <a:t>Olesen et al. N Engl J Med. 2012;367:625–35; </a:t>
            </a:r>
          </a:p>
          <a:p>
            <a:pPr marL="228600" lvl="0" indent="-228600">
              <a:buFont typeface="+mj-lt"/>
              <a:buAutoNum type="arabicPeriod"/>
              <a:defRPr/>
            </a:pPr>
            <a:r>
              <a:rPr lang="da-DK" altLang="en-US" sz="900" dirty="0">
                <a:solidFill>
                  <a:prstClr val="white"/>
                </a:solidFill>
                <a:latin typeface="Arial Narrow" panose="020B0606020202030204" pitchFamily="34" charset="0"/>
                <a:cs typeface="Lato"/>
              </a:rPr>
              <a:t>Capodanno et al. Circulation. 2012;125:2649–61.</a:t>
            </a:r>
          </a:p>
        </p:txBody>
      </p:sp>
    </p:spTree>
    <p:extLst>
      <p:ext uri="{BB962C8B-B14F-4D97-AF65-F5344CB8AC3E}">
        <p14:creationId xmlns:p14="http://schemas.microsoft.com/office/powerpoint/2010/main" val="820355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Kidney Function Calculations Backgrounder</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5" name="Text Box 3">
            <a:extLst>
              <a:ext uri="{FF2B5EF4-FFF2-40B4-BE49-F238E27FC236}">
                <a16:creationId xmlns:a16="http://schemas.microsoft.com/office/drawing/2014/main" id="{F833DCAC-A4DC-43A2-B2FB-41D2F76BE3D6}"/>
              </a:ext>
            </a:extLst>
          </p:cNvPr>
          <p:cNvSpPr txBox="1">
            <a:spLocks noChangeArrowheads="1"/>
          </p:cNvSpPr>
          <p:nvPr/>
        </p:nvSpPr>
        <p:spPr bwMode="auto">
          <a:xfrm>
            <a:off x="224289" y="6371805"/>
            <a:ext cx="4341263" cy="230832"/>
          </a:xfrm>
          <a:prstGeom prst="rect">
            <a:avLst/>
          </a:prstGeom>
          <a:noFill/>
          <a:ln w="9525">
            <a:noFill/>
            <a:miter lim="800000"/>
            <a:headEnd/>
            <a:tailEnd/>
          </a:ln>
        </p:spPr>
        <p:txBody>
          <a:bodyPr wrap="square">
            <a:spAutoFit/>
          </a:bodyPr>
          <a:lstStyle/>
          <a:p>
            <a:pPr lvl="0">
              <a:defRPr/>
            </a:pPr>
            <a:r>
              <a:rPr lang="da-DK" altLang="en-US" sz="900" dirty="0">
                <a:solidFill>
                  <a:prstClr val="white"/>
                </a:solidFill>
                <a:latin typeface="Arial Narrow" panose="020B0606020202030204" pitchFamily="34" charset="0"/>
                <a:cs typeface="Lato"/>
              </a:rPr>
              <a:t>*</a:t>
            </a:r>
            <a:r>
              <a:rPr lang="en-CA" altLang="en-US" sz="900" dirty="0">
                <a:solidFill>
                  <a:prstClr val="white"/>
                </a:solidFill>
                <a:latin typeface="Arial Narrow" panose="020B0606020202030204" pitchFamily="34" charset="0"/>
                <a:cs typeface="Lato"/>
              </a:rPr>
              <a:t>Clin J Am Soc </a:t>
            </a:r>
            <a:r>
              <a:rPr lang="en-CA" altLang="en-US" sz="900" dirty="0" err="1">
                <a:solidFill>
                  <a:prstClr val="white"/>
                </a:solidFill>
                <a:latin typeface="Arial Narrow" panose="020B0606020202030204" pitchFamily="34" charset="0"/>
                <a:cs typeface="Lato"/>
              </a:rPr>
              <a:t>Nephrol</a:t>
            </a:r>
            <a:r>
              <a:rPr lang="en-CA" altLang="en-US" sz="900" dirty="0">
                <a:solidFill>
                  <a:prstClr val="white"/>
                </a:solidFill>
                <a:latin typeface="Arial Narrow" panose="020B0606020202030204" pitchFamily="34" charset="0"/>
                <a:cs typeface="Lato"/>
              </a:rPr>
              <a:t> 2010;5:1003–1009.</a:t>
            </a:r>
          </a:p>
        </p:txBody>
      </p:sp>
      <p:grpSp>
        <p:nvGrpSpPr>
          <p:cNvPr id="14" name="Group 13">
            <a:extLst>
              <a:ext uri="{FF2B5EF4-FFF2-40B4-BE49-F238E27FC236}">
                <a16:creationId xmlns:a16="http://schemas.microsoft.com/office/drawing/2014/main" id="{980435AE-11FC-48B8-A2E3-3AF51F446127}"/>
              </a:ext>
            </a:extLst>
          </p:cNvPr>
          <p:cNvGrpSpPr/>
          <p:nvPr/>
        </p:nvGrpSpPr>
        <p:grpSpPr>
          <a:xfrm>
            <a:off x="356962" y="1409320"/>
            <a:ext cx="8430076" cy="2212098"/>
            <a:chOff x="7237412" y="1528683"/>
            <a:chExt cx="4341972" cy="1241833"/>
          </a:xfrm>
          <a:effectLst>
            <a:outerShdw blurRad="50800" dist="38100" dir="2700000" algn="tl" rotWithShape="0">
              <a:prstClr val="black">
                <a:alpha val="40000"/>
              </a:prstClr>
            </a:outerShdw>
          </a:effectLst>
        </p:grpSpPr>
        <p:sp>
          <p:nvSpPr>
            <p:cNvPr id="16" name="Rectangle 15">
              <a:extLst>
                <a:ext uri="{FF2B5EF4-FFF2-40B4-BE49-F238E27FC236}">
                  <a16:creationId xmlns:a16="http://schemas.microsoft.com/office/drawing/2014/main" id="{BE14B8F8-11AE-4D2A-BC26-CF4ACE4BFC71}"/>
                </a:ext>
              </a:extLst>
            </p:cNvPr>
            <p:cNvSpPr/>
            <p:nvPr/>
          </p:nvSpPr>
          <p:spPr>
            <a:xfrm>
              <a:off x="7237412" y="1528683"/>
              <a:ext cx="4341972" cy="302623"/>
            </a:xfrm>
            <a:prstGeom prst="rect">
              <a:avLst/>
            </a:prstGeom>
            <a:solidFill>
              <a:srgbClr val="DCF4F8"/>
            </a:solidFill>
            <a:ln w="25400" cap="flat" cmpd="sng" algn="ctr">
              <a:noFill/>
              <a:prstDash val="solid"/>
            </a:ln>
            <a:effectLst/>
          </p:spPr>
          <p:txBody>
            <a:bodyPr lIns="182880" tIns="182880" rIns="182880" bIns="182880" rtlCol="0" anchor="ctr"/>
            <a:lstStyle/>
            <a:p>
              <a:pPr marL="0" marR="0" lvl="0" indent="0" defTabSz="1218987" eaLnBrk="1" fontAlgn="auto" latinLnBrk="0" hangingPunct="1">
                <a:lnSpc>
                  <a:spcPct val="100000"/>
                </a:lnSpc>
                <a:spcBef>
                  <a:spcPts val="0"/>
                </a:spcBef>
                <a:spcAft>
                  <a:spcPts val="0"/>
                </a:spcAft>
                <a:buClrTx/>
                <a:buSzTx/>
                <a:buFontTx/>
                <a:buNone/>
                <a:tabLst/>
                <a:defRPr/>
              </a:pPr>
              <a:r>
                <a:rPr kumimoji="0" lang="en-CA" sz="2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rPr>
                <a:t>What is the eGFR (estimated Glomerular Filtration Rate)?</a:t>
              </a:r>
            </a:p>
          </p:txBody>
        </p:sp>
        <p:sp>
          <p:nvSpPr>
            <p:cNvPr id="17" name="Rectangle 16">
              <a:extLst>
                <a:ext uri="{FF2B5EF4-FFF2-40B4-BE49-F238E27FC236}">
                  <a16:creationId xmlns:a16="http://schemas.microsoft.com/office/drawing/2014/main" id="{5C90A555-294A-4151-BDAA-90BD1C918ED4}"/>
                </a:ext>
              </a:extLst>
            </p:cNvPr>
            <p:cNvSpPr/>
            <p:nvPr/>
          </p:nvSpPr>
          <p:spPr>
            <a:xfrm>
              <a:off x="7237412" y="1831665"/>
              <a:ext cx="4341972" cy="938851"/>
            </a:xfrm>
            <a:prstGeom prst="rect">
              <a:avLst/>
            </a:prstGeom>
            <a:solidFill>
              <a:sysClr val="window" lastClr="FFFFFF">
                <a:lumMod val="95000"/>
              </a:sysClr>
            </a:solidFill>
            <a:ln w="25400" cap="flat" cmpd="sng" algn="ctr">
              <a:noFill/>
              <a:prstDash val="solid"/>
            </a:ln>
            <a:effectLst/>
          </p:spPr>
          <p:txBody>
            <a:bodyPr lIns="182880" tIns="182880" rIns="182880" bIns="182880" rtlCol="0" anchor="ctr" anchorCtr="0"/>
            <a:lstStyle/>
            <a:p>
              <a:pPr marL="342900" marR="0" lvl="0" indent="-342900" defTabSz="1218987"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t>GFR cannot be measured directly (clinically) so must be estimated indirectly.</a:t>
              </a:r>
            </a:p>
            <a:p>
              <a:pPr marL="342900" marR="0" lvl="0" indent="-342900" defTabSz="1218987"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t>The GFR is the volume of fluid filtered from the renal glomerular capillaries into Bowman's capsule per unit time and it is the most accurate indicator of glomerular function. </a:t>
              </a:r>
            </a:p>
            <a:p>
              <a:pPr marL="342900" marR="0" lvl="0" indent="-342900" defTabSz="1218987"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t>The “eGFR” is an estimated value derived from a measured serum creatinine using formulae that adjust for age, gender, and ethnicity.</a:t>
              </a:r>
            </a:p>
          </p:txBody>
        </p:sp>
      </p:grpSp>
      <p:grpSp>
        <p:nvGrpSpPr>
          <p:cNvPr id="22" name="Group 21">
            <a:extLst>
              <a:ext uri="{FF2B5EF4-FFF2-40B4-BE49-F238E27FC236}">
                <a16:creationId xmlns:a16="http://schemas.microsoft.com/office/drawing/2014/main" id="{B2176D0D-B3DC-4B3C-90D0-DB2719456CDD}"/>
              </a:ext>
            </a:extLst>
          </p:cNvPr>
          <p:cNvGrpSpPr/>
          <p:nvPr/>
        </p:nvGrpSpPr>
        <p:grpSpPr>
          <a:xfrm>
            <a:off x="356962" y="3840008"/>
            <a:ext cx="8430076" cy="1937920"/>
            <a:chOff x="7237412" y="1450176"/>
            <a:chExt cx="4341972" cy="1087917"/>
          </a:xfrm>
          <a:effectLst>
            <a:outerShdw blurRad="50800" dist="38100" dir="2700000" algn="tl" rotWithShape="0">
              <a:prstClr val="black">
                <a:alpha val="40000"/>
              </a:prstClr>
            </a:outerShdw>
          </a:effectLst>
        </p:grpSpPr>
        <p:sp>
          <p:nvSpPr>
            <p:cNvPr id="23" name="Rectangle 22">
              <a:extLst>
                <a:ext uri="{FF2B5EF4-FFF2-40B4-BE49-F238E27FC236}">
                  <a16:creationId xmlns:a16="http://schemas.microsoft.com/office/drawing/2014/main" id="{5453C852-621D-4492-9725-A0D3B1AAC1FD}"/>
                </a:ext>
              </a:extLst>
            </p:cNvPr>
            <p:cNvSpPr/>
            <p:nvPr/>
          </p:nvSpPr>
          <p:spPr>
            <a:xfrm>
              <a:off x="7237412" y="1450176"/>
              <a:ext cx="4341972" cy="302864"/>
            </a:xfrm>
            <a:prstGeom prst="rect">
              <a:avLst/>
            </a:prstGeom>
            <a:solidFill>
              <a:srgbClr val="DCF4F8"/>
            </a:solidFill>
            <a:ln w="25400" cap="flat" cmpd="sng" algn="ctr">
              <a:noFill/>
              <a:prstDash val="solid"/>
            </a:ln>
            <a:effectLst/>
          </p:spPr>
          <p:txBody>
            <a:bodyPr lIns="182880" tIns="182880" rIns="182880" bIns="182880" rtlCol="0" anchor="ctr"/>
            <a:lstStyle/>
            <a:p>
              <a:pPr marL="0" marR="0" lvl="0" indent="0" defTabSz="1218987" eaLnBrk="1" fontAlgn="auto" latinLnBrk="0" hangingPunct="1">
                <a:lnSpc>
                  <a:spcPct val="100000"/>
                </a:lnSpc>
                <a:spcBef>
                  <a:spcPts val="0"/>
                </a:spcBef>
                <a:spcAft>
                  <a:spcPts val="0"/>
                </a:spcAft>
                <a:buClrTx/>
                <a:buSzTx/>
                <a:buFontTx/>
                <a:buNone/>
                <a:tabLst/>
                <a:defRPr/>
              </a:pPr>
              <a:r>
                <a:rPr kumimoji="0" lang="en-CA" sz="2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rPr>
                <a:t>What are the formulas to estimate GFR?</a:t>
              </a:r>
            </a:p>
          </p:txBody>
        </p:sp>
        <p:sp>
          <p:nvSpPr>
            <p:cNvPr id="24" name="Rectangle 23">
              <a:extLst>
                <a:ext uri="{FF2B5EF4-FFF2-40B4-BE49-F238E27FC236}">
                  <a16:creationId xmlns:a16="http://schemas.microsoft.com/office/drawing/2014/main" id="{F6563739-AC19-4813-8832-DC9CB81054C1}"/>
                </a:ext>
              </a:extLst>
            </p:cNvPr>
            <p:cNvSpPr/>
            <p:nvPr/>
          </p:nvSpPr>
          <p:spPr>
            <a:xfrm>
              <a:off x="7237412" y="1745899"/>
              <a:ext cx="4341972" cy="792194"/>
            </a:xfrm>
            <a:prstGeom prst="rect">
              <a:avLst/>
            </a:prstGeom>
            <a:solidFill>
              <a:sysClr val="window" lastClr="FFFFFF">
                <a:lumMod val="95000"/>
              </a:sysClr>
            </a:solidFill>
            <a:ln w="25400" cap="flat" cmpd="sng" algn="ctr">
              <a:noFill/>
              <a:prstDash val="solid"/>
            </a:ln>
            <a:effectLst/>
          </p:spPr>
          <p:txBody>
            <a:bodyPr lIns="182880" tIns="182880" rIns="182880" bIns="182880" rtlCol="0" anchor="ctr" anchorCtr="0"/>
            <a:lstStyle/>
            <a:p>
              <a:pPr marL="342900" marR="0" lvl="0" indent="-342900" defTabSz="1218987"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t>Cockcroft-Gault Formula estimates creatinine clearance (</a:t>
              </a:r>
              <a:r>
                <a:rPr kumimoji="0" lang="en-CA" sz="1800" b="1" i="0" u="none" strike="noStrike" kern="0" cap="none" spc="0" normalizeH="0" baseline="0" noProof="0" dirty="0" err="1">
                  <a:ln>
                    <a:noFill/>
                  </a:ln>
                  <a:solidFill>
                    <a:prstClr val="black"/>
                  </a:solidFill>
                  <a:effectLst/>
                  <a:uLnTx/>
                  <a:uFillTx/>
                  <a:latin typeface="Arial Narrow" panose="020B0606020202030204" pitchFamily="34" charset="0"/>
                </a:rPr>
                <a:t>CrCl</a:t>
              </a: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t>)– less accurate than MDRD and CKD-EPI – </a:t>
              </a:r>
              <a:r>
                <a:rPr kumimoji="0" lang="en-CA" sz="1800" b="1" i="0" u="none" strike="noStrike" kern="0" cap="none" spc="0" normalizeH="0" baseline="0" noProof="0" dirty="0">
                  <a:ln>
                    <a:noFill/>
                  </a:ln>
                  <a:solidFill>
                    <a:srgbClr val="000000"/>
                  </a:solidFill>
                  <a:effectLst/>
                  <a:uLnTx/>
                  <a:uFillTx/>
                  <a:latin typeface="Arial Narrow" panose="020B0606020202030204" pitchFamily="34" charset="0"/>
                </a:rPr>
                <a:t>BUT used in all the RCTs of DOACs vs warfarin </a:t>
              </a:r>
            </a:p>
            <a:p>
              <a:pPr marL="342900" marR="0" lvl="0" indent="-342900" defTabSz="1218987"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t>MDRD (Modification of Diet in Renal Disease Study) – used until recently in Canada</a:t>
              </a:r>
            </a:p>
            <a:p>
              <a:pPr marL="342900" marR="0" lvl="0" indent="-342900" defTabSz="1218987"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t>CKD-EPI (Chronic Kidney Disease Epidemiology Collaboration) - replacing MDRD formula in Canada</a:t>
              </a:r>
            </a:p>
          </p:txBody>
        </p:sp>
      </p:grpSp>
    </p:spTree>
    <p:extLst>
      <p:ext uri="{BB962C8B-B14F-4D97-AF65-F5344CB8AC3E}">
        <p14:creationId xmlns:p14="http://schemas.microsoft.com/office/powerpoint/2010/main" val="308197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Kidney Function Calculations Backgrounder</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5" name="Text Box 3">
            <a:extLst>
              <a:ext uri="{FF2B5EF4-FFF2-40B4-BE49-F238E27FC236}">
                <a16:creationId xmlns:a16="http://schemas.microsoft.com/office/drawing/2014/main" id="{F833DCAC-A4DC-43A2-B2FB-41D2F76BE3D6}"/>
              </a:ext>
            </a:extLst>
          </p:cNvPr>
          <p:cNvSpPr txBox="1">
            <a:spLocks noChangeArrowheads="1"/>
          </p:cNvSpPr>
          <p:nvPr/>
        </p:nvSpPr>
        <p:spPr bwMode="auto">
          <a:xfrm>
            <a:off x="248016" y="6487221"/>
            <a:ext cx="4341263" cy="230832"/>
          </a:xfrm>
          <a:prstGeom prst="rect">
            <a:avLst/>
          </a:prstGeom>
          <a:noFill/>
          <a:ln w="9525">
            <a:noFill/>
            <a:miter lim="800000"/>
            <a:headEnd/>
            <a:tailEnd/>
          </a:ln>
        </p:spPr>
        <p:txBody>
          <a:bodyPr wrap="square">
            <a:spAutoFit/>
          </a:bodyPr>
          <a:lstStyle/>
          <a:p>
            <a:pPr lvl="0">
              <a:defRPr/>
            </a:pPr>
            <a:r>
              <a:rPr lang="da-DK" altLang="en-US" sz="900" dirty="0">
                <a:solidFill>
                  <a:prstClr val="white"/>
                </a:solidFill>
                <a:latin typeface="Arial Narrow" panose="020B0606020202030204" pitchFamily="34" charset="0"/>
                <a:cs typeface="Lato"/>
              </a:rPr>
              <a:t>*</a:t>
            </a:r>
            <a:r>
              <a:rPr lang="en-CA" altLang="en-US" sz="900" dirty="0">
                <a:solidFill>
                  <a:prstClr val="white"/>
                </a:solidFill>
                <a:latin typeface="Arial Narrow" panose="020B0606020202030204" pitchFamily="34" charset="0"/>
                <a:cs typeface="Lato"/>
              </a:rPr>
              <a:t>Clin J Am Soc </a:t>
            </a:r>
            <a:r>
              <a:rPr lang="en-CA" altLang="en-US" sz="900" dirty="0" err="1">
                <a:solidFill>
                  <a:prstClr val="white"/>
                </a:solidFill>
                <a:latin typeface="Arial Narrow" panose="020B0606020202030204" pitchFamily="34" charset="0"/>
                <a:cs typeface="Lato"/>
              </a:rPr>
              <a:t>Nephrol</a:t>
            </a:r>
            <a:r>
              <a:rPr lang="en-CA" altLang="en-US" sz="900" dirty="0">
                <a:solidFill>
                  <a:prstClr val="white"/>
                </a:solidFill>
                <a:latin typeface="Arial Narrow" panose="020B0606020202030204" pitchFamily="34" charset="0"/>
                <a:cs typeface="Lato"/>
              </a:rPr>
              <a:t> 2010;5:1003–1009.</a:t>
            </a:r>
          </a:p>
        </p:txBody>
      </p:sp>
      <p:grpSp>
        <p:nvGrpSpPr>
          <p:cNvPr id="21" name="Group 20">
            <a:extLst>
              <a:ext uri="{FF2B5EF4-FFF2-40B4-BE49-F238E27FC236}">
                <a16:creationId xmlns:a16="http://schemas.microsoft.com/office/drawing/2014/main" id="{55240875-E24C-4D65-874F-686CC780F182}"/>
              </a:ext>
            </a:extLst>
          </p:cNvPr>
          <p:cNvGrpSpPr/>
          <p:nvPr/>
        </p:nvGrpSpPr>
        <p:grpSpPr>
          <a:xfrm>
            <a:off x="374241" y="1294346"/>
            <a:ext cx="8430076" cy="2033241"/>
            <a:chOff x="7237412" y="1528683"/>
            <a:chExt cx="4341972" cy="1009412"/>
          </a:xfrm>
          <a:effectLst>
            <a:outerShdw blurRad="50800" dist="38100" dir="2700000" algn="tl" rotWithShape="0">
              <a:prstClr val="black">
                <a:alpha val="40000"/>
              </a:prstClr>
            </a:outerShdw>
          </a:effectLst>
        </p:grpSpPr>
        <p:sp>
          <p:nvSpPr>
            <p:cNvPr id="25" name="Rectangle 24">
              <a:extLst>
                <a:ext uri="{FF2B5EF4-FFF2-40B4-BE49-F238E27FC236}">
                  <a16:creationId xmlns:a16="http://schemas.microsoft.com/office/drawing/2014/main" id="{902E3317-3447-456A-B926-C0E0C9197580}"/>
                </a:ext>
              </a:extLst>
            </p:cNvPr>
            <p:cNvSpPr/>
            <p:nvPr/>
          </p:nvSpPr>
          <p:spPr>
            <a:xfrm>
              <a:off x="7237412" y="1528683"/>
              <a:ext cx="4341972" cy="302623"/>
            </a:xfrm>
            <a:prstGeom prst="rect">
              <a:avLst/>
            </a:prstGeom>
            <a:solidFill>
              <a:srgbClr val="DCF4F8"/>
            </a:solidFill>
            <a:ln w="25400" cap="flat" cmpd="sng" algn="ctr">
              <a:noFill/>
              <a:prstDash val="solid"/>
            </a:ln>
            <a:effectLst/>
          </p:spPr>
          <p:txBody>
            <a:bodyPr lIns="182880" tIns="182880" rIns="182880" bIns="182880" rtlCol="0" anchor="ctr"/>
            <a:lstStyle/>
            <a:p>
              <a:pPr marL="0" marR="0" lvl="0" indent="0" defTabSz="1218987" eaLnBrk="1" fontAlgn="auto" latinLnBrk="0" hangingPunct="1">
                <a:lnSpc>
                  <a:spcPct val="100000"/>
                </a:lnSpc>
                <a:spcBef>
                  <a:spcPts val="0"/>
                </a:spcBef>
                <a:spcAft>
                  <a:spcPts val="0"/>
                </a:spcAft>
                <a:buClrTx/>
                <a:buSzTx/>
                <a:buFontTx/>
                <a:buNone/>
                <a:tabLst/>
                <a:defRPr/>
              </a:pPr>
              <a:r>
                <a:rPr kumimoji="0" lang="en-CA" sz="2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rPr>
                <a:t>Why report the eGFR?</a:t>
              </a:r>
            </a:p>
          </p:txBody>
        </p:sp>
        <p:sp>
          <p:nvSpPr>
            <p:cNvPr id="26" name="Rectangle 25">
              <a:extLst>
                <a:ext uri="{FF2B5EF4-FFF2-40B4-BE49-F238E27FC236}">
                  <a16:creationId xmlns:a16="http://schemas.microsoft.com/office/drawing/2014/main" id="{2B1D6371-87FD-4739-9B71-B16809756416}"/>
                </a:ext>
              </a:extLst>
            </p:cNvPr>
            <p:cNvSpPr/>
            <p:nvPr/>
          </p:nvSpPr>
          <p:spPr>
            <a:xfrm>
              <a:off x="7237412" y="1831666"/>
              <a:ext cx="4341972" cy="706429"/>
            </a:xfrm>
            <a:prstGeom prst="rect">
              <a:avLst/>
            </a:prstGeom>
            <a:solidFill>
              <a:sysClr val="window" lastClr="FFFFFF">
                <a:lumMod val="95000"/>
              </a:sysClr>
            </a:solidFill>
            <a:ln w="25400" cap="flat" cmpd="sng" algn="ctr">
              <a:noFill/>
              <a:prstDash val="solid"/>
            </a:ln>
            <a:effectLst/>
          </p:spPr>
          <p:txBody>
            <a:bodyPr lIns="182880" tIns="182880" rIns="182880" bIns="182880" rtlCol="0" anchor="ctr" anchorCtr="0"/>
            <a:lstStyle/>
            <a:p>
              <a:pPr marL="342900" marR="0" lvl="0" indent="-342900" defTabSz="1218987"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t>The eGFR is the simplest, most accurate, and inexpensive test for kidney function that is available today and is the common “starting point” for the Clinical Practice Guidelines that deal with CKD</a:t>
              </a:r>
            </a:p>
            <a:p>
              <a:pPr marL="342900" marR="0" lvl="0" indent="-342900" defTabSz="1218987"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t>All endogenous filtration markers have non-GFR determinants that affect interpretation of their accuracy as well as prediction of risk</a:t>
              </a:r>
            </a:p>
          </p:txBody>
        </p:sp>
      </p:grpSp>
      <p:grpSp>
        <p:nvGrpSpPr>
          <p:cNvPr id="30" name="Group 29">
            <a:extLst>
              <a:ext uri="{FF2B5EF4-FFF2-40B4-BE49-F238E27FC236}">
                <a16:creationId xmlns:a16="http://schemas.microsoft.com/office/drawing/2014/main" id="{C79564A2-C2A5-4BFB-B1B2-A8CF90E41390}"/>
              </a:ext>
            </a:extLst>
          </p:cNvPr>
          <p:cNvGrpSpPr/>
          <p:nvPr/>
        </p:nvGrpSpPr>
        <p:grpSpPr>
          <a:xfrm>
            <a:off x="374241" y="3416896"/>
            <a:ext cx="8430080" cy="2654665"/>
            <a:chOff x="7237410" y="1528683"/>
            <a:chExt cx="4341974" cy="1490282"/>
          </a:xfrm>
          <a:effectLst>
            <a:outerShdw blurRad="50800" dist="38100" dir="2700000" algn="tl" rotWithShape="0">
              <a:prstClr val="black">
                <a:alpha val="40000"/>
              </a:prstClr>
            </a:outerShdw>
          </a:effectLst>
        </p:grpSpPr>
        <p:sp>
          <p:nvSpPr>
            <p:cNvPr id="31" name="Rectangle 30">
              <a:extLst>
                <a:ext uri="{FF2B5EF4-FFF2-40B4-BE49-F238E27FC236}">
                  <a16:creationId xmlns:a16="http://schemas.microsoft.com/office/drawing/2014/main" id="{CE3F02DC-783D-444A-AE30-4201066BE60A}"/>
                </a:ext>
              </a:extLst>
            </p:cNvPr>
            <p:cNvSpPr/>
            <p:nvPr/>
          </p:nvSpPr>
          <p:spPr>
            <a:xfrm>
              <a:off x="7237412" y="1528683"/>
              <a:ext cx="4341972" cy="474331"/>
            </a:xfrm>
            <a:prstGeom prst="rect">
              <a:avLst/>
            </a:prstGeom>
            <a:solidFill>
              <a:srgbClr val="DCF4F8"/>
            </a:solidFill>
            <a:ln w="25400" cap="flat" cmpd="sng" algn="ctr">
              <a:noFill/>
              <a:prstDash val="solid"/>
            </a:ln>
            <a:effectLst/>
          </p:spPr>
          <p:txBody>
            <a:bodyPr lIns="182880" tIns="182880" rIns="182880" bIns="182880" rtlCol="0" anchor="ctr"/>
            <a:lstStyle/>
            <a:p>
              <a:pPr marL="0" marR="0" lvl="0" indent="0" defTabSz="1218987" eaLnBrk="1" fontAlgn="auto" latinLnBrk="0" hangingPunct="1">
                <a:lnSpc>
                  <a:spcPct val="100000"/>
                </a:lnSpc>
                <a:spcBef>
                  <a:spcPts val="0"/>
                </a:spcBef>
                <a:spcAft>
                  <a:spcPts val="0"/>
                </a:spcAft>
                <a:buClrTx/>
                <a:buSzTx/>
                <a:buFontTx/>
                <a:buNone/>
                <a:tabLst/>
                <a:defRPr/>
              </a:pPr>
              <a:r>
                <a:rPr kumimoji="0" lang="en-CA" sz="2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rPr>
                <a:t>Why is the CKD-EPI formula replacing the MDRD Equation for estimate GFR in Canada?</a:t>
              </a:r>
            </a:p>
          </p:txBody>
        </p:sp>
        <p:sp>
          <p:nvSpPr>
            <p:cNvPr id="32" name="Rectangle 31">
              <a:extLst>
                <a:ext uri="{FF2B5EF4-FFF2-40B4-BE49-F238E27FC236}">
                  <a16:creationId xmlns:a16="http://schemas.microsoft.com/office/drawing/2014/main" id="{62C57EE9-C356-4235-9620-DC248AA19B59}"/>
                </a:ext>
              </a:extLst>
            </p:cNvPr>
            <p:cNvSpPr/>
            <p:nvPr/>
          </p:nvSpPr>
          <p:spPr>
            <a:xfrm>
              <a:off x="7237410" y="2005458"/>
              <a:ext cx="4341972" cy="1013507"/>
            </a:xfrm>
            <a:prstGeom prst="rect">
              <a:avLst/>
            </a:prstGeom>
            <a:solidFill>
              <a:sysClr val="window" lastClr="FFFFFF">
                <a:lumMod val="95000"/>
              </a:sysClr>
            </a:solidFill>
            <a:ln w="25400" cap="flat" cmpd="sng" algn="ctr">
              <a:noFill/>
              <a:prstDash val="solid"/>
            </a:ln>
            <a:effectLst/>
          </p:spPr>
          <p:txBody>
            <a:bodyPr lIns="182880" tIns="182880" rIns="182880" bIns="182880" rtlCol="0" anchor="ctr" anchorCtr="0"/>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8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CKD-EPI formula is more accurate than the MDRD Study equation</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8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There is less bias at eGFR &gt;60 ml/min/1.73m</a:t>
              </a:r>
              <a:r>
                <a:rPr kumimoji="0" lang="en-CA" sz="1800" b="1" i="0" u="none" strike="noStrike" kern="0" cap="none" spc="0" normalizeH="0" baseline="3000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2</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8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Similar performance at eGFR &lt;60 ml/min/1.73m</a:t>
              </a:r>
              <a:r>
                <a:rPr kumimoji="0" lang="en-CA" sz="1800" b="1" i="0" u="none" strike="noStrike" kern="0" cap="none" spc="0" normalizeH="0" baseline="3000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2</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8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Endorsed by the Canadian Society of Nephrology (CSN)</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8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Replacing the older MDRD formula in many Provinces </a:t>
              </a:r>
              <a:br>
                <a:rPr kumimoji="0" lang="en-CA" sz="18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br>
              <a:r>
                <a:rPr kumimoji="0" lang="en-CA" sz="18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(i.e. Ontario, BC, Alberta, Manitoba) </a:t>
              </a:r>
            </a:p>
          </p:txBody>
        </p:sp>
      </p:grpSp>
    </p:spTree>
    <p:extLst>
      <p:ext uri="{BB962C8B-B14F-4D97-AF65-F5344CB8AC3E}">
        <p14:creationId xmlns:p14="http://schemas.microsoft.com/office/powerpoint/2010/main" val="127870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19"/>
</p:tagLst>
</file>

<file path=ppt/tags/tag10.xml><?xml version="1.0" encoding="utf-8"?>
<p:tagLst xmlns:a="http://schemas.openxmlformats.org/drawingml/2006/main" xmlns:r="http://schemas.openxmlformats.org/officeDocument/2006/relationships" xmlns:p="http://schemas.openxmlformats.org/presentationml/2006/main">
  <p:tag name="NUM" val="26"/>
</p:tagLst>
</file>

<file path=ppt/tags/tag11.xml><?xml version="1.0" encoding="utf-8"?>
<p:tagLst xmlns:a="http://schemas.openxmlformats.org/drawingml/2006/main" xmlns:r="http://schemas.openxmlformats.org/officeDocument/2006/relationships" xmlns:p="http://schemas.openxmlformats.org/presentationml/2006/main">
  <p:tag name="NUM" val="19"/>
</p:tagLst>
</file>

<file path=ppt/tags/tag12.xml><?xml version="1.0" encoding="utf-8"?>
<p:tagLst xmlns:a="http://schemas.openxmlformats.org/drawingml/2006/main" xmlns:r="http://schemas.openxmlformats.org/officeDocument/2006/relationships" xmlns:p="http://schemas.openxmlformats.org/presentationml/2006/main">
  <p:tag name="NUM" val="20"/>
</p:tagLst>
</file>

<file path=ppt/tags/tag13.xml><?xml version="1.0" encoding="utf-8"?>
<p:tagLst xmlns:a="http://schemas.openxmlformats.org/drawingml/2006/main" xmlns:r="http://schemas.openxmlformats.org/officeDocument/2006/relationships" xmlns:p="http://schemas.openxmlformats.org/presentationml/2006/main">
  <p:tag name="NUM" val="21"/>
</p:tagLst>
</file>

<file path=ppt/tags/tag14.xml><?xml version="1.0" encoding="utf-8"?>
<p:tagLst xmlns:a="http://schemas.openxmlformats.org/drawingml/2006/main" xmlns:r="http://schemas.openxmlformats.org/officeDocument/2006/relationships" xmlns:p="http://schemas.openxmlformats.org/presentationml/2006/main">
  <p:tag name="NUM" val="22"/>
</p:tagLst>
</file>

<file path=ppt/tags/tag15.xml><?xml version="1.0" encoding="utf-8"?>
<p:tagLst xmlns:a="http://schemas.openxmlformats.org/drawingml/2006/main" xmlns:r="http://schemas.openxmlformats.org/officeDocument/2006/relationships" xmlns:p="http://schemas.openxmlformats.org/presentationml/2006/main">
  <p:tag name="NUM" val="19"/>
</p:tagLst>
</file>

<file path=ppt/tags/tag16.xml><?xml version="1.0" encoding="utf-8"?>
<p:tagLst xmlns:a="http://schemas.openxmlformats.org/drawingml/2006/main" xmlns:r="http://schemas.openxmlformats.org/officeDocument/2006/relationships" xmlns:p="http://schemas.openxmlformats.org/presentationml/2006/main">
  <p:tag name="NUM" val="20"/>
</p:tagLst>
</file>

<file path=ppt/tags/tag2.xml><?xml version="1.0" encoding="utf-8"?>
<p:tagLst xmlns:a="http://schemas.openxmlformats.org/drawingml/2006/main" xmlns:r="http://schemas.openxmlformats.org/officeDocument/2006/relationships" xmlns:p="http://schemas.openxmlformats.org/presentationml/2006/main">
  <p:tag name="NUM" val="20"/>
</p:tagLst>
</file>

<file path=ppt/tags/tag3.xml><?xml version="1.0" encoding="utf-8"?>
<p:tagLst xmlns:a="http://schemas.openxmlformats.org/drawingml/2006/main" xmlns:r="http://schemas.openxmlformats.org/officeDocument/2006/relationships" xmlns:p="http://schemas.openxmlformats.org/presentationml/2006/main">
  <p:tag name="NUM" val="19"/>
</p:tagLst>
</file>

<file path=ppt/tags/tag4.xml><?xml version="1.0" encoding="utf-8"?>
<p:tagLst xmlns:a="http://schemas.openxmlformats.org/drawingml/2006/main" xmlns:r="http://schemas.openxmlformats.org/officeDocument/2006/relationships" xmlns:p="http://schemas.openxmlformats.org/presentationml/2006/main">
  <p:tag name="NUM" val="20"/>
</p:tagLst>
</file>

<file path=ppt/tags/tag5.xml><?xml version="1.0" encoding="utf-8"?>
<p:tagLst xmlns:a="http://schemas.openxmlformats.org/drawingml/2006/main" xmlns:r="http://schemas.openxmlformats.org/officeDocument/2006/relationships" xmlns:p="http://schemas.openxmlformats.org/presentationml/2006/main">
  <p:tag name="NUM" val="21"/>
</p:tagLst>
</file>

<file path=ppt/tags/tag6.xml><?xml version="1.0" encoding="utf-8"?>
<p:tagLst xmlns:a="http://schemas.openxmlformats.org/drawingml/2006/main" xmlns:r="http://schemas.openxmlformats.org/officeDocument/2006/relationships" xmlns:p="http://schemas.openxmlformats.org/presentationml/2006/main">
  <p:tag name="NUM" val="22"/>
</p:tagLst>
</file>

<file path=ppt/tags/tag7.xml><?xml version="1.0" encoding="utf-8"?>
<p:tagLst xmlns:a="http://schemas.openxmlformats.org/drawingml/2006/main" xmlns:r="http://schemas.openxmlformats.org/officeDocument/2006/relationships" xmlns:p="http://schemas.openxmlformats.org/presentationml/2006/main">
  <p:tag name="NUM" val="23"/>
</p:tagLst>
</file>

<file path=ppt/tags/tag8.xml><?xml version="1.0" encoding="utf-8"?>
<p:tagLst xmlns:a="http://schemas.openxmlformats.org/drawingml/2006/main" xmlns:r="http://schemas.openxmlformats.org/officeDocument/2006/relationships" xmlns:p="http://schemas.openxmlformats.org/presentationml/2006/main">
  <p:tag name="NUM" val="24"/>
</p:tagLst>
</file>

<file path=ppt/tags/tag9.xml><?xml version="1.0" encoding="utf-8"?>
<p:tagLst xmlns:a="http://schemas.openxmlformats.org/drawingml/2006/main" xmlns:r="http://schemas.openxmlformats.org/officeDocument/2006/relationships" xmlns:p="http://schemas.openxmlformats.org/presentationml/2006/main">
  <p:tag name="NUM" val="25"/>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38833</TotalTime>
  <Words>5870</Words>
  <Application>Microsoft Office PowerPoint</Application>
  <PresentationFormat>On-screen Show (4:3)</PresentationFormat>
  <Paragraphs>619</Paragraphs>
  <Slides>37</Slides>
  <Notes>34</Notes>
  <HiddenSlides>5</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Agency FB</vt:lpstr>
      <vt:lpstr>Arial</vt:lpstr>
      <vt:lpstr>Arial Narrow</vt:lpstr>
      <vt:lpstr>Calibri</vt:lpstr>
      <vt:lpstr>Candara</vt:lpstr>
      <vt:lpstr>Lato</vt:lpstr>
      <vt:lpstr>Open Sans</vt:lpstr>
      <vt:lpstr>Wingdings</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Dija Changkit</cp:lastModifiedBy>
  <cp:revision>448</cp:revision>
  <dcterms:created xsi:type="dcterms:W3CDTF">2018-12-21T21:39:30Z</dcterms:created>
  <dcterms:modified xsi:type="dcterms:W3CDTF">2019-05-08T17:50:08Z</dcterms:modified>
</cp:coreProperties>
</file>